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Inter" panose="020B0604020202020204" charset="0"/>
      <p:regular r:id="rId22"/>
    </p:embeddedFont>
    <p:embeddedFont>
      <p:font typeface="Neue Machina" panose="020B0604020202020204" charset="0"/>
      <p:regular r:id="rId23"/>
    </p:embeddedFont>
    <p:embeddedFont>
      <p:font typeface="Neue Machina Ultra-Bold" panose="020B0604020202020204" charset="0"/>
      <p:regular r:id="rId24"/>
    </p:embeddedFont>
    <p:embeddedFont>
      <p:font typeface="TT Rounds Condensed" panose="020B0604020202020204" charset="0"/>
      <p:regular r:id="rId25"/>
    </p:embeddedFont>
    <p:embeddedFont>
      <p:font typeface="TT Rounds Condensed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localhost:8501" TargetMode="External"/><Relationship Id="rId5" Type="http://schemas.openxmlformats.org/officeDocument/2006/relationships/hyperlink" Target="http://192.168.1.9:8501/" TargetMode="Externa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github.com/kiki-95/BIA_Project.gi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sv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76" t="-12075" r="-4240" b="-8911"/>
            </a:stretch>
          </a:blipFill>
        </p:spPr>
      </p:sp>
      <p:grpSp>
        <p:nvGrpSpPr>
          <p:cNvPr id="3" name="Group 3"/>
          <p:cNvGrpSpPr/>
          <p:nvPr/>
        </p:nvGrpSpPr>
        <p:grpSpPr>
          <a:xfrm>
            <a:off x="7918726" y="8458837"/>
            <a:ext cx="2450548" cy="623402"/>
            <a:chOff x="0" y="0"/>
            <a:chExt cx="812800" cy="206771"/>
          </a:xfrm>
        </p:grpSpPr>
        <p:sp>
          <p:nvSpPr>
            <p:cNvPr id="4" name="Freeform 4"/>
            <p:cNvSpPr/>
            <p:nvPr/>
          </p:nvSpPr>
          <p:spPr>
            <a:xfrm>
              <a:off x="0" y="0"/>
              <a:ext cx="812800" cy="206771"/>
            </a:xfrm>
            <a:custGeom>
              <a:avLst/>
              <a:gdLst/>
              <a:ahLst/>
              <a:cxnLst/>
              <a:rect l="l" t="t" r="r" b="b"/>
              <a:pathLst>
                <a:path w="812800" h="206771">
                  <a:moveTo>
                    <a:pt x="406400" y="0"/>
                  </a:moveTo>
                  <a:cubicBezTo>
                    <a:pt x="181951" y="0"/>
                    <a:pt x="0" y="46287"/>
                    <a:pt x="0" y="103385"/>
                  </a:cubicBezTo>
                  <a:cubicBezTo>
                    <a:pt x="0" y="160483"/>
                    <a:pt x="181951" y="206771"/>
                    <a:pt x="406400" y="206771"/>
                  </a:cubicBezTo>
                  <a:cubicBezTo>
                    <a:pt x="630849" y="206771"/>
                    <a:pt x="812800" y="160483"/>
                    <a:pt x="812800" y="103385"/>
                  </a:cubicBezTo>
                  <a:cubicBezTo>
                    <a:pt x="812800" y="46287"/>
                    <a:pt x="630849" y="0"/>
                    <a:pt x="406400" y="0"/>
                  </a:cubicBez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76200" y="-37765"/>
              <a:ext cx="660400" cy="225151"/>
            </a:xfrm>
            <a:prstGeom prst="rect">
              <a:avLst/>
            </a:prstGeom>
          </p:spPr>
          <p:txBody>
            <a:bodyPr lIns="50800" tIns="50800" rIns="50800" bIns="50800" rtlCol="0" anchor="ctr"/>
            <a:lstStyle/>
            <a:p>
              <a:pPr algn="ctr">
                <a:lnSpc>
                  <a:spcPts val="3211"/>
                </a:lnSpc>
              </a:pPr>
              <a:endParaRPr/>
            </a:p>
          </p:txBody>
        </p:sp>
      </p:grpSp>
      <p:sp>
        <p:nvSpPr>
          <p:cNvPr id="6" name="Freeform 6"/>
          <p:cNvSpPr/>
          <p:nvPr/>
        </p:nvSpPr>
        <p:spPr>
          <a:xfrm rot="5400000">
            <a:off x="9013930" y="8342162"/>
            <a:ext cx="260141" cy="856751"/>
          </a:xfrm>
          <a:custGeom>
            <a:avLst/>
            <a:gdLst/>
            <a:ahLst/>
            <a:cxnLst/>
            <a:rect l="l" t="t" r="r" b="b"/>
            <a:pathLst>
              <a:path w="260141" h="856751">
                <a:moveTo>
                  <a:pt x="0" y="0"/>
                </a:moveTo>
                <a:lnTo>
                  <a:pt x="260140" y="0"/>
                </a:lnTo>
                <a:lnTo>
                  <a:pt x="260140" y="856751"/>
                </a:lnTo>
                <a:lnTo>
                  <a:pt x="0" y="8567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921746" y="121364"/>
            <a:ext cx="8203559" cy="2255979"/>
          </a:xfrm>
          <a:custGeom>
            <a:avLst/>
            <a:gdLst/>
            <a:ahLst/>
            <a:cxnLst/>
            <a:rect l="l" t="t" r="r" b="b"/>
            <a:pathLst>
              <a:path w="8203559" h="2255979">
                <a:moveTo>
                  <a:pt x="0" y="0"/>
                </a:moveTo>
                <a:lnTo>
                  <a:pt x="8203559" y="0"/>
                </a:lnTo>
                <a:lnTo>
                  <a:pt x="8203559" y="2255978"/>
                </a:lnTo>
                <a:lnTo>
                  <a:pt x="0" y="2255978"/>
                </a:lnTo>
                <a:lnTo>
                  <a:pt x="0" y="0"/>
                </a:lnTo>
                <a:close/>
              </a:path>
            </a:pathLst>
          </a:custGeom>
          <a:blipFill>
            <a:blip r:embed="rId5"/>
            <a:stretch>
              <a:fillRect/>
            </a:stretch>
          </a:blipFill>
        </p:spPr>
      </p:sp>
      <p:sp>
        <p:nvSpPr>
          <p:cNvPr id="8" name="TextBox 8"/>
          <p:cNvSpPr txBox="1"/>
          <p:nvPr/>
        </p:nvSpPr>
        <p:spPr>
          <a:xfrm>
            <a:off x="3172703" y="5471652"/>
            <a:ext cx="12208870" cy="1758950"/>
          </a:xfrm>
          <a:prstGeom prst="rect">
            <a:avLst/>
          </a:prstGeom>
        </p:spPr>
        <p:txBody>
          <a:bodyPr lIns="0" tIns="0" rIns="0" bIns="0" rtlCol="0" anchor="t">
            <a:spAutoFit/>
          </a:bodyPr>
          <a:lstStyle/>
          <a:p>
            <a:pPr algn="ctr">
              <a:lnSpc>
                <a:spcPts val="7000"/>
              </a:lnSpc>
            </a:pPr>
            <a:r>
              <a:rPr lang="en-US" sz="5000" dirty="0">
                <a:solidFill>
                  <a:srgbClr val="FFFFFF"/>
                </a:solidFill>
                <a:latin typeface="Neue Machina"/>
                <a:ea typeface="Neue Machina"/>
                <a:cs typeface="Neue Machina"/>
                <a:sym typeface="Neue Machina"/>
              </a:rPr>
              <a:t>CAPSTONE PROJECT ON</a:t>
            </a:r>
          </a:p>
          <a:p>
            <a:pPr algn="ctr">
              <a:lnSpc>
                <a:spcPts val="7000"/>
              </a:lnSpc>
            </a:pPr>
            <a:r>
              <a:rPr lang="en-US" sz="5000" dirty="0">
                <a:solidFill>
                  <a:srgbClr val="FFFFFF"/>
                </a:solidFill>
                <a:latin typeface="Neue Machina"/>
                <a:ea typeface="Neue Machina"/>
                <a:cs typeface="Neue Machina"/>
                <a:sym typeface="Neue Machina"/>
              </a:rPr>
              <a:t>Stellar Object classification </a:t>
            </a:r>
          </a:p>
        </p:txBody>
      </p:sp>
      <p:sp>
        <p:nvSpPr>
          <p:cNvPr id="9" name="TextBox 9"/>
          <p:cNvSpPr txBox="1"/>
          <p:nvPr/>
        </p:nvSpPr>
        <p:spPr>
          <a:xfrm>
            <a:off x="3921746" y="9201150"/>
            <a:ext cx="10997903" cy="431800"/>
          </a:xfrm>
          <a:prstGeom prst="rect">
            <a:avLst/>
          </a:prstGeom>
        </p:spPr>
        <p:txBody>
          <a:bodyPr lIns="0" tIns="0" rIns="0" bIns="0" rtlCol="0" anchor="t">
            <a:spAutoFit/>
          </a:bodyPr>
          <a:lstStyle/>
          <a:p>
            <a:pPr algn="ctr">
              <a:lnSpc>
                <a:spcPts val="3500"/>
              </a:lnSpc>
            </a:pPr>
            <a:r>
              <a:rPr lang="en-US" sz="2500" spc="420">
                <a:solidFill>
                  <a:srgbClr val="FFFFFF"/>
                </a:solidFill>
                <a:latin typeface="Inter"/>
                <a:ea typeface="Inter"/>
                <a:cs typeface="Inter"/>
                <a:sym typeface="Inter"/>
              </a:rPr>
              <a:t>KHYATHI KOTIAN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471462" y="2703253"/>
            <a:ext cx="7475240" cy="6073633"/>
          </a:xfrm>
          <a:custGeom>
            <a:avLst/>
            <a:gdLst/>
            <a:ahLst/>
            <a:cxnLst/>
            <a:rect l="l" t="t" r="r" b="b"/>
            <a:pathLst>
              <a:path w="7475240" h="6073633">
                <a:moveTo>
                  <a:pt x="0" y="0"/>
                </a:moveTo>
                <a:lnTo>
                  <a:pt x="7475240" y="0"/>
                </a:lnTo>
                <a:lnTo>
                  <a:pt x="7475240" y="6073633"/>
                </a:lnTo>
                <a:lnTo>
                  <a:pt x="0" y="6073633"/>
                </a:lnTo>
                <a:lnTo>
                  <a:pt x="0" y="0"/>
                </a:lnTo>
                <a:close/>
              </a:path>
            </a:pathLst>
          </a:custGeom>
          <a:blipFill>
            <a:blip r:embed="rId3"/>
            <a:stretch>
              <a:fillRect/>
            </a:stretch>
          </a:blipFill>
        </p:spPr>
      </p:sp>
      <p:sp>
        <p:nvSpPr>
          <p:cNvPr id="4" name="Freeform 4"/>
          <p:cNvSpPr/>
          <p:nvPr/>
        </p:nvSpPr>
        <p:spPr>
          <a:xfrm>
            <a:off x="8946702" y="3838399"/>
            <a:ext cx="7551082" cy="4941524"/>
          </a:xfrm>
          <a:custGeom>
            <a:avLst/>
            <a:gdLst/>
            <a:ahLst/>
            <a:cxnLst/>
            <a:rect l="l" t="t" r="r" b="b"/>
            <a:pathLst>
              <a:path w="7551082" h="4941524">
                <a:moveTo>
                  <a:pt x="0" y="0"/>
                </a:moveTo>
                <a:lnTo>
                  <a:pt x="7551082" y="0"/>
                </a:lnTo>
                <a:lnTo>
                  <a:pt x="7551082" y="4941524"/>
                </a:lnTo>
                <a:lnTo>
                  <a:pt x="0" y="4941524"/>
                </a:lnTo>
                <a:lnTo>
                  <a:pt x="0" y="0"/>
                </a:lnTo>
                <a:close/>
              </a:path>
            </a:pathLst>
          </a:custGeom>
          <a:blipFill>
            <a:blip r:embed="rId4"/>
            <a:stretch>
              <a:fillRect t="-20097" r="-1240"/>
            </a:stretch>
          </a:blipFill>
        </p:spPr>
      </p:sp>
      <p:sp>
        <p:nvSpPr>
          <p:cNvPr id="5" name="TextBox 5"/>
          <p:cNvSpPr txBox="1"/>
          <p:nvPr/>
        </p:nvSpPr>
        <p:spPr>
          <a:xfrm>
            <a:off x="1909222" y="1472609"/>
            <a:ext cx="6312382" cy="523875"/>
          </a:xfrm>
          <a:prstGeom prst="rect">
            <a:avLst/>
          </a:prstGeom>
        </p:spPr>
        <p:txBody>
          <a:bodyPr lIns="0" tIns="0" rIns="0" bIns="0" rtlCol="0" anchor="t">
            <a:spAutoFit/>
          </a:bodyPr>
          <a:lstStyle/>
          <a:p>
            <a:pPr algn="l">
              <a:lnSpc>
                <a:spcPts val="4200"/>
              </a:lnSpc>
            </a:pPr>
            <a:r>
              <a:rPr lang="en-US" sz="3000" b="1">
                <a:solidFill>
                  <a:srgbClr val="FFFFFF"/>
                </a:solidFill>
                <a:latin typeface="Neue Machina Ultra-Bold"/>
                <a:ea typeface="Neue Machina Ultra-Bold"/>
                <a:cs typeface="Neue Machina Ultra-Bold"/>
                <a:sym typeface="Neue Machina Ultra-Bold"/>
              </a:rPr>
              <a:t>OUTLIER ANALYSIS</a:t>
            </a:r>
          </a:p>
        </p:txBody>
      </p:sp>
      <p:sp>
        <p:nvSpPr>
          <p:cNvPr id="6" name="TextBox 6"/>
          <p:cNvSpPr txBox="1"/>
          <p:nvPr/>
        </p:nvSpPr>
        <p:spPr>
          <a:xfrm>
            <a:off x="1193601" y="2123346"/>
            <a:ext cx="12026768" cy="398932"/>
          </a:xfrm>
          <a:prstGeom prst="rect">
            <a:avLst/>
          </a:prstGeom>
        </p:spPr>
        <p:txBody>
          <a:bodyPr lIns="0" tIns="0" rIns="0" bIns="0" rtlCol="0" anchor="t">
            <a:spAutoFit/>
          </a:bodyPr>
          <a:lstStyle/>
          <a:p>
            <a:pPr algn="ctr">
              <a:lnSpc>
                <a:spcPts val="3211"/>
              </a:lnSpc>
              <a:spcBef>
                <a:spcPct val="0"/>
              </a:spcBef>
            </a:pPr>
            <a:r>
              <a:rPr lang="en-US" sz="2294" b="1">
                <a:solidFill>
                  <a:srgbClr val="FFFFFF"/>
                </a:solidFill>
                <a:latin typeface="Neue Machina Ultra-Bold"/>
                <a:ea typeface="Neue Machina Ultra-Bold"/>
                <a:cs typeface="Neue Machina Ultra-Bold"/>
                <a:sym typeface="Neue Machina Ultra-Bold"/>
              </a:rPr>
              <a:t>PERCENTAGE OF OUTLIERS REMOVED FROM THE DATA SET IS 9.4% </a:t>
            </a:r>
          </a:p>
        </p:txBody>
      </p:sp>
      <p:sp>
        <p:nvSpPr>
          <p:cNvPr id="7" name="TextBox 7"/>
          <p:cNvSpPr txBox="1"/>
          <p:nvPr/>
        </p:nvSpPr>
        <p:spPr>
          <a:xfrm>
            <a:off x="1028700" y="3130473"/>
            <a:ext cx="3013932" cy="422275"/>
          </a:xfrm>
          <a:prstGeom prst="rect">
            <a:avLst/>
          </a:prstGeom>
        </p:spPr>
        <p:txBody>
          <a:bodyPr lIns="0" tIns="0" rIns="0" bIns="0" rtlCol="0" anchor="t">
            <a:spAutoFit/>
          </a:bodyPr>
          <a:lstStyle/>
          <a:p>
            <a:pPr algn="ctr">
              <a:lnSpc>
                <a:spcPts val="3499"/>
              </a:lnSpc>
            </a:pPr>
            <a:r>
              <a:rPr lang="en-US" sz="2499" b="1">
                <a:solidFill>
                  <a:srgbClr val="FFFFFF"/>
                </a:solidFill>
                <a:latin typeface="Canva Sans Bold"/>
                <a:ea typeface="Canva Sans Bold"/>
                <a:cs typeface="Canva Sans Bold"/>
                <a:sym typeface="Canva Sans Bold"/>
              </a:rPr>
              <a:t>Before</a:t>
            </a:r>
          </a:p>
        </p:txBody>
      </p:sp>
      <p:sp>
        <p:nvSpPr>
          <p:cNvPr id="8" name="TextBox 8"/>
          <p:cNvSpPr txBox="1"/>
          <p:nvPr/>
        </p:nvSpPr>
        <p:spPr>
          <a:xfrm>
            <a:off x="7870461" y="3130473"/>
            <a:ext cx="3013932" cy="422275"/>
          </a:xfrm>
          <a:prstGeom prst="rect">
            <a:avLst/>
          </a:prstGeom>
        </p:spPr>
        <p:txBody>
          <a:bodyPr lIns="0" tIns="0" rIns="0" bIns="0" rtlCol="0" anchor="t">
            <a:spAutoFit/>
          </a:bodyPr>
          <a:lstStyle/>
          <a:p>
            <a:pPr algn="ctr">
              <a:lnSpc>
                <a:spcPts val="3499"/>
              </a:lnSpc>
            </a:pPr>
            <a:r>
              <a:rPr lang="en-US" sz="2499" b="1">
                <a:solidFill>
                  <a:srgbClr val="FFFFFF"/>
                </a:solidFill>
                <a:latin typeface="Canva Sans Bold"/>
                <a:ea typeface="Canva Sans Bold"/>
                <a:cs typeface="Canva Sans Bold"/>
                <a:sym typeface="Canva Sans Bold"/>
              </a:rPr>
              <a:t>After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9316576" cy="10287000"/>
          </a:xfrm>
          <a:custGeom>
            <a:avLst/>
            <a:gdLst/>
            <a:ahLst/>
            <a:cxnLst/>
            <a:rect l="l" t="t" r="r" b="b"/>
            <a:pathLst>
              <a:path w="9316576" h="10287000">
                <a:moveTo>
                  <a:pt x="0" y="0"/>
                </a:moveTo>
                <a:lnTo>
                  <a:pt x="9316576" y="0"/>
                </a:lnTo>
                <a:lnTo>
                  <a:pt x="9316576" y="10287000"/>
                </a:lnTo>
                <a:lnTo>
                  <a:pt x="0" y="10287000"/>
                </a:lnTo>
                <a:lnTo>
                  <a:pt x="0" y="0"/>
                </a:lnTo>
                <a:close/>
              </a:path>
            </a:pathLst>
          </a:custGeom>
          <a:blipFill>
            <a:blip r:embed="rId2"/>
            <a:stretch>
              <a:fillRect l="-12499" r="-53072"/>
            </a:stretch>
          </a:blipFill>
        </p:spPr>
      </p:sp>
      <p:sp>
        <p:nvSpPr>
          <p:cNvPr id="6" name="Freeform 6"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3"/>
            <a:stretch>
              <a:fillRect l="-4316" r="-3591"/>
            </a:stretch>
          </a:blipFill>
        </p:spPr>
      </p:sp>
      <p:grpSp>
        <p:nvGrpSpPr>
          <p:cNvPr id="7" name="Group 7"/>
          <p:cNvGrpSpPr/>
          <p:nvPr/>
        </p:nvGrpSpPr>
        <p:grpSpPr>
          <a:xfrm>
            <a:off x="0" y="9696450"/>
            <a:ext cx="11211776" cy="547687"/>
            <a:chOff x="0" y="0"/>
            <a:chExt cx="14949034" cy="730250"/>
          </a:xfrm>
        </p:grpSpPr>
        <p:sp>
          <p:nvSpPr>
            <p:cNvPr id="8" name="Freeform 8"/>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9" name="TextBox 9"/>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0" name="Freeform 10"/>
          <p:cNvSpPr/>
          <p:nvPr/>
        </p:nvSpPr>
        <p:spPr>
          <a:xfrm>
            <a:off x="9449763" y="1777854"/>
            <a:ext cx="8348120" cy="5895860"/>
          </a:xfrm>
          <a:custGeom>
            <a:avLst/>
            <a:gdLst/>
            <a:ahLst/>
            <a:cxnLst/>
            <a:rect l="l" t="t" r="r" b="b"/>
            <a:pathLst>
              <a:path w="8348120" h="5895860">
                <a:moveTo>
                  <a:pt x="0" y="0"/>
                </a:moveTo>
                <a:lnTo>
                  <a:pt x="8348119" y="0"/>
                </a:lnTo>
                <a:lnTo>
                  <a:pt x="8348119" y="5895859"/>
                </a:lnTo>
                <a:lnTo>
                  <a:pt x="0" y="5895859"/>
                </a:lnTo>
                <a:lnTo>
                  <a:pt x="0" y="0"/>
                </a:lnTo>
                <a:close/>
              </a:path>
            </a:pathLst>
          </a:custGeom>
          <a:blipFill>
            <a:blip r:embed="rId4"/>
            <a:stretch>
              <a:fillRect/>
            </a:stretch>
          </a:blipFill>
        </p:spPr>
      </p:sp>
      <p:sp>
        <p:nvSpPr>
          <p:cNvPr id="11" name="TextBox 11"/>
          <p:cNvSpPr txBox="1"/>
          <p:nvPr/>
        </p:nvSpPr>
        <p:spPr>
          <a:xfrm>
            <a:off x="1028700" y="3536429"/>
            <a:ext cx="6594159" cy="2302510"/>
          </a:xfrm>
          <a:prstGeom prst="rect">
            <a:avLst/>
          </a:prstGeom>
        </p:spPr>
        <p:txBody>
          <a:bodyPr lIns="0" tIns="0" rIns="0" bIns="0" rtlCol="0" anchor="t">
            <a:spAutoFit/>
          </a:bodyPr>
          <a:lstStyle/>
          <a:p>
            <a:pPr algn="l">
              <a:lnSpc>
                <a:spcPts val="9169"/>
              </a:lnSpc>
            </a:pPr>
            <a:r>
              <a:rPr lang="en-US" sz="6999">
                <a:solidFill>
                  <a:srgbClr val="FFFFFF"/>
                </a:solidFill>
                <a:latin typeface="Neue Machina"/>
                <a:ea typeface="Neue Machina"/>
                <a:cs typeface="Neue Machina"/>
                <a:sym typeface="Neue Machina"/>
              </a:rPr>
              <a:t>UNIVARIATE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9316576" cy="10287000"/>
          </a:xfrm>
          <a:custGeom>
            <a:avLst/>
            <a:gdLst/>
            <a:ahLst/>
            <a:cxnLst/>
            <a:rect l="l" t="t" r="r" b="b"/>
            <a:pathLst>
              <a:path w="9316576" h="10287000">
                <a:moveTo>
                  <a:pt x="0" y="0"/>
                </a:moveTo>
                <a:lnTo>
                  <a:pt x="9316576" y="0"/>
                </a:lnTo>
                <a:lnTo>
                  <a:pt x="9316576" y="10287000"/>
                </a:lnTo>
                <a:lnTo>
                  <a:pt x="0" y="10287000"/>
                </a:lnTo>
                <a:lnTo>
                  <a:pt x="0" y="0"/>
                </a:lnTo>
                <a:close/>
              </a:path>
            </a:pathLst>
          </a:custGeom>
          <a:blipFill>
            <a:blip r:embed="rId2"/>
            <a:stretch>
              <a:fillRect l="-12499" r="-53072"/>
            </a:stretch>
          </a:blipFill>
        </p:spPr>
      </p:sp>
      <p:sp>
        <p:nvSpPr>
          <p:cNvPr id="6" name="Freeform 6"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3"/>
            <a:stretch>
              <a:fillRect l="-4316" r="-3591"/>
            </a:stretch>
          </a:blipFill>
        </p:spPr>
      </p:sp>
      <p:grpSp>
        <p:nvGrpSpPr>
          <p:cNvPr id="7" name="Group 7"/>
          <p:cNvGrpSpPr/>
          <p:nvPr/>
        </p:nvGrpSpPr>
        <p:grpSpPr>
          <a:xfrm>
            <a:off x="0" y="9696450"/>
            <a:ext cx="11211776" cy="547687"/>
            <a:chOff x="0" y="0"/>
            <a:chExt cx="14949034" cy="730250"/>
          </a:xfrm>
        </p:grpSpPr>
        <p:sp>
          <p:nvSpPr>
            <p:cNvPr id="8" name="Freeform 8"/>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9" name="TextBox 9"/>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0" name="Freeform 10"/>
          <p:cNvSpPr/>
          <p:nvPr/>
        </p:nvSpPr>
        <p:spPr>
          <a:xfrm>
            <a:off x="11682446" y="393555"/>
            <a:ext cx="4326228" cy="4332229"/>
          </a:xfrm>
          <a:custGeom>
            <a:avLst/>
            <a:gdLst/>
            <a:ahLst/>
            <a:cxnLst/>
            <a:rect l="l" t="t" r="r" b="b"/>
            <a:pathLst>
              <a:path w="4326228" h="4332229">
                <a:moveTo>
                  <a:pt x="0" y="0"/>
                </a:moveTo>
                <a:lnTo>
                  <a:pt x="4326228" y="0"/>
                </a:lnTo>
                <a:lnTo>
                  <a:pt x="4326228" y="4332229"/>
                </a:lnTo>
                <a:lnTo>
                  <a:pt x="0" y="4332229"/>
                </a:lnTo>
                <a:lnTo>
                  <a:pt x="0" y="0"/>
                </a:lnTo>
                <a:close/>
              </a:path>
            </a:pathLst>
          </a:custGeom>
          <a:blipFill>
            <a:blip r:embed="rId4"/>
            <a:stretch>
              <a:fillRect/>
            </a:stretch>
          </a:blipFill>
        </p:spPr>
      </p:sp>
      <p:sp>
        <p:nvSpPr>
          <p:cNvPr id="11" name="Freeform 11"/>
          <p:cNvSpPr/>
          <p:nvPr/>
        </p:nvSpPr>
        <p:spPr>
          <a:xfrm>
            <a:off x="11682446" y="4725784"/>
            <a:ext cx="4326228" cy="4380837"/>
          </a:xfrm>
          <a:custGeom>
            <a:avLst/>
            <a:gdLst/>
            <a:ahLst/>
            <a:cxnLst/>
            <a:rect l="l" t="t" r="r" b="b"/>
            <a:pathLst>
              <a:path w="4326228" h="4380837">
                <a:moveTo>
                  <a:pt x="0" y="0"/>
                </a:moveTo>
                <a:lnTo>
                  <a:pt x="4326228" y="0"/>
                </a:lnTo>
                <a:lnTo>
                  <a:pt x="4326228" y="4380837"/>
                </a:lnTo>
                <a:lnTo>
                  <a:pt x="0" y="4380837"/>
                </a:lnTo>
                <a:lnTo>
                  <a:pt x="0" y="0"/>
                </a:lnTo>
                <a:close/>
              </a:path>
            </a:pathLst>
          </a:custGeom>
          <a:blipFill>
            <a:blip r:embed="rId5"/>
            <a:stretch>
              <a:fillRect/>
            </a:stretch>
          </a:blipFill>
        </p:spPr>
      </p:sp>
      <p:sp>
        <p:nvSpPr>
          <p:cNvPr id="12" name="TextBox 12"/>
          <p:cNvSpPr txBox="1"/>
          <p:nvPr/>
        </p:nvSpPr>
        <p:spPr>
          <a:xfrm>
            <a:off x="1028700" y="3536429"/>
            <a:ext cx="6594159" cy="2302510"/>
          </a:xfrm>
          <a:prstGeom prst="rect">
            <a:avLst/>
          </a:prstGeom>
        </p:spPr>
        <p:txBody>
          <a:bodyPr lIns="0" tIns="0" rIns="0" bIns="0" rtlCol="0" anchor="t">
            <a:spAutoFit/>
          </a:bodyPr>
          <a:lstStyle/>
          <a:p>
            <a:pPr algn="l">
              <a:lnSpc>
                <a:spcPts val="9169"/>
              </a:lnSpc>
            </a:pPr>
            <a:r>
              <a:rPr lang="en-US" sz="6999">
                <a:solidFill>
                  <a:srgbClr val="FFFFFF"/>
                </a:solidFill>
                <a:latin typeface="Neue Machina"/>
                <a:ea typeface="Neue Machina"/>
                <a:cs typeface="Neue Machina"/>
                <a:sym typeface="Neue Machina"/>
              </a:rPr>
              <a:t>BIVARIATE 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9316576" cy="10287000"/>
          </a:xfrm>
          <a:custGeom>
            <a:avLst/>
            <a:gdLst/>
            <a:ahLst/>
            <a:cxnLst/>
            <a:rect l="l" t="t" r="r" b="b"/>
            <a:pathLst>
              <a:path w="9316576" h="10287000">
                <a:moveTo>
                  <a:pt x="0" y="0"/>
                </a:moveTo>
                <a:lnTo>
                  <a:pt x="9316576" y="0"/>
                </a:lnTo>
                <a:lnTo>
                  <a:pt x="9316576" y="10287000"/>
                </a:lnTo>
                <a:lnTo>
                  <a:pt x="0" y="10287000"/>
                </a:lnTo>
                <a:lnTo>
                  <a:pt x="0" y="0"/>
                </a:lnTo>
                <a:close/>
              </a:path>
            </a:pathLst>
          </a:custGeom>
          <a:blipFill>
            <a:blip r:embed="rId2"/>
            <a:stretch>
              <a:fillRect l="-12499" r="-53072"/>
            </a:stretch>
          </a:blipFill>
        </p:spPr>
      </p:sp>
      <p:sp>
        <p:nvSpPr>
          <p:cNvPr id="6" name="Freeform 6"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3"/>
            <a:stretch>
              <a:fillRect l="-4316" r="-3591"/>
            </a:stretch>
          </a:blipFill>
        </p:spPr>
      </p:sp>
      <p:grpSp>
        <p:nvGrpSpPr>
          <p:cNvPr id="7" name="Group 7"/>
          <p:cNvGrpSpPr/>
          <p:nvPr/>
        </p:nvGrpSpPr>
        <p:grpSpPr>
          <a:xfrm>
            <a:off x="0" y="9696450"/>
            <a:ext cx="11211776" cy="547687"/>
            <a:chOff x="0" y="0"/>
            <a:chExt cx="14949034" cy="730250"/>
          </a:xfrm>
        </p:grpSpPr>
        <p:sp>
          <p:nvSpPr>
            <p:cNvPr id="8" name="Freeform 8"/>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9" name="TextBox 9"/>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0" name="Freeform 10"/>
          <p:cNvSpPr/>
          <p:nvPr/>
        </p:nvSpPr>
        <p:spPr>
          <a:xfrm>
            <a:off x="10446054" y="2784445"/>
            <a:ext cx="6813246" cy="3755802"/>
          </a:xfrm>
          <a:custGeom>
            <a:avLst/>
            <a:gdLst/>
            <a:ahLst/>
            <a:cxnLst/>
            <a:rect l="l" t="t" r="r" b="b"/>
            <a:pathLst>
              <a:path w="6813246" h="3755802">
                <a:moveTo>
                  <a:pt x="0" y="0"/>
                </a:moveTo>
                <a:lnTo>
                  <a:pt x="6813246" y="0"/>
                </a:lnTo>
                <a:lnTo>
                  <a:pt x="6813246" y="3755802"/>
                </a:lnTo>
                <a:lnTo>
                  <a:pt x="0" y="3755802"/>
                </a:lnTo>
                <a:lnTo>
                  <a:pt x="0" y="0"/>
                </a:lnTo>
                <a:close/>
              </a:path>
            </a:pathLst>
          </a:custGeom>
          <a:blipFill>
            <a:blip r:embed="rId4"/>
            <a:stretch>
              <a:fillRect/>
            </a:stretch>
          </a:blipFill>
        </p:spPr>
      </p:sp>
      <p:sp>
        <p:nvSpPr>
          <p:cNvPr id="11" name="TextBox 11"/>
          <p:cNvSpPr txBox="1"/>
          <p:nvPr/>
        </p:nvSpPr>
        <p:spPr>
          <a:xfrm>
            <a:off x="1028700" y="1287300"/>
            <a:ext cx="6594159" cy="4626610"/>
          </a:xfrm>
          <a:prstGeom prst="rect">
            <a:avLst/>
          </a:prstGeom>
        </p:spPr>
        <p:txBody>
          <a:bodyPr lIns="0" tIns="0" rIns="0" bIns="0" rtlCol="0" anchor="t">
            <a:spAutoFit/>
          </a:bodyPr>
          <a:lstStyle/>
          <a:p>
            <a:pPr algn="l">
              <a:lnSpc>
                <a:spcPts val="9169"/>
              </a:lnSpc>
            </a:pPr>
            <a:r>
              <a:rPr lang="en-US" sz="6999">
                <a:solidFill>
                  <a:srgbClr val="FFFFFF"/>
                </a:solidFill>
                <a:latin typeface="Neue Machina"/>
                <a:ea typeface="Neue Machina"/>
                <a:cs typeface="Neue Machina"/>
                <a:sym typeface="Neue Machina"/>
              </a:rPr>
              <a:t>MODEL TRAINING AND EVALUATION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9316576" cy="10287000"/>
          </a:xfrm>
          <a:custGeom>
            <a:avLst/>
            <a:gdLst/>
            <a:ahLst/>
            <a:cxnLst/>
            <a:rect l="l" t="t" r="r" b="b"/>
            <a:pathLst>
              <a:path w="9316576" h="10287000">
                <a:moveTo>
                  <a:pt x="0" y="0"/>
                </a:moveTo>
                <a:lnTo>
                  <a:pt x="9316576" y="0"/>
                </a:lnTo>
                <a:lnTo>
                  <a:pt x="9316576" y="10287000"/>
                </a:lnTo>
                <a:lnTo>
                  <a:pt x="0" y="10287000"/>
                </a:lnTo>
                <a:lnTo>
                  <a:pt x="0" y="0"/>
                </a:lnTo>
                <a:close/>
              </a:path>
            </a:pathLst>
          </a:custGeom>
          <a:blipFill>
            <a:blip r:embed="rId2"/>
            <a:stretch>
              <a:fillRect l="-12499" r="-53072"/>
            </a:stretch>
          </a:blipFill>
        </p:spPr>
      </p:sp>
      <p:sp>
        <p:nvSpPr>
          <p:cNvPr id="6" name="Freeform 6"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3"/>
            <a:stretch>
              <a:fillRect l="-4316" r="-3591"/>
            </a:stretch>
          </a:blipFill>
        </p:spPr>
      </p:sp>
      <p:grpSp>
        <p:nvGrpSpPr>
          <p:cNvPr id="7" name="Group 7"/>
          <p:cNvGrpSpPr/>
          <p:nvPr/>
        </p:nvGrpSpPr>
        <p:grpSpPr>
          <a:xfrm>
            <a:off x="0" y="9696450"/>
            <a:ext cx="11211776" cy="547687"/>
            <a:chOff x="0" y="0"/>
            <a:chExt cx="14949034" cy="730250"/>
          </a:xfrm>
        </p:grpSpPr>
        <p:sp>
          <p:nvSpPr>
            <p:cNvPr id="8" name="Freeform 8"/>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9" name="TextBox 9"/>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0" name="Freeform 10"/>
          <p:cNvSpPr/>
          <p:nvPr/>
        </p:nvSpPr>
        <p:spPr>
          <a:xfrm>
            <a:off x="10600673" y="1556177"/>
            <a:ext cx="6669001" cy="6212338"/>
          </a:xfrm>
          <a:custGeom>
            <a:avLst/>
            <a:gdLst/>
            <a:ahLst/>
            <a:cxnLst/>
            <a:rect l="l" t="t" r="r" b="b"/>
            <a:pathLst>
              <a:path w="6669001" h="6212338">
                <a:moveTo>
                  <a:pt x="0" y="0"/>
                </a:moveTo>
                <a:lnTo>
                  <a:pt x="6669001" y="0"/>
                </a:lnTo>
                <a:lnTo>
                  <a:pt x="6669001" y="6212339"/>
                </a:lnTo>
                <a:lnTo>
                  <a:pt x="0" y="6212339"/>
                </a:lnTo>
                <a:lnTo>
                  <a:pt x="0" y="0"/>
                </a:lnTo>
                <a:close/>
              </a:path>
            </a:pathLst>
          </a:custGeom>
          <a:blipFill>
            <a:blip r:embed="rId4"/>
            <a:stretch>
              <a:fillRect/>
            </a:stretch>
          </a:blipFill>
        </p:spPr>
      </p:sp>
      <p:sp>
        <p:nvSpPr>
          <p:cNvPr id="11" name="TextBox 11"/>
          <p:cNvSpPr txBox="1"/>
          <p:nvPr/>
        </p:nvSpPr>
        <p:spPr>
          <a:xfrm>
            <a:off x="844345" y="2891966"/>
            <a:ext cx="7091917" cy="3464560"/>
          </a:xfrm>
          <a:prstGeom prst="rect">
            <a:avLst/>
          </a:prstGeom>
        </p:spPr>
        <p:txBody>
          <a:bodyPr lIns="0" tIns="0" rIns="0" bIns="0" rtlCol="0" anchor="t">
            <a:spAutoFit/>
          </a:bodyPr>
          <a:lstStyle/>
          <a:p>
            <a:pPr algn="l">
              <a:lnSpc>
                <a:spcPts val="9169"/>
              </a:lnSpc>
            </a:pPr>
            <a:r>
              <a:rPr lang="en-US" sz="6999">
                <a:solidFill>
                  <a:srgbClr val="FFFFFF"/>
                </a:solidFill>
                <a:latin typeface="Neue Machina"/>
                <a:ea typeface="Neue Machina"/>
                <a:cs typeface="Neue Machina"/>
                <a:sym typeface="Neue Machina"/>
              </a:rPr>
              <a:t>COMPARING </a:t>
            </a:r>
          </a:p>
          <a:p>
            <a:pPr algn="l">
              <a:lnSpc>
                <a:spcPts val="9169"/>
              </a:lnSpc>
            </a:pPr>
            <a:r>
              <a:rPr lang="en-US" sz="6999">
                <a:solidFill>
                  <a:srgbClr val="FFFFFF"/>
                </a:solidFill>
                <a:latin typeface="Neue Machina"/>
                <a:ea typeface="Neue Machina"/>
                <a:cs typeface="Neue Machina"/>
                <a:sym typeface="Neue Machina"/>
              </a:rPr>
              <a:t>MODEL </a:t>
            </a:r>
          </a:p>
          <a:p>
            <a:pPr algn="l">
              <a:lnSpc>
                <a:spcPts val="9169"/>
              </a:lnSpc>
            </a:pPr>
            <a:r>
              <a:rPr lang="en-US" sz="6999">
                <a:solidFill>
                  <a:srgbClr val="FFFFFF"/>
                </a:solidFill>
                <a:latin typeface="Neue Machina"/>
                <a:ea typeface="Neue Machina"/>
                <a:cs typeface="Neue Machina"/>
                <a:sym typeface="Neue Machina"/>
              </a:rPr>
              <a:t>PERFORMANCE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9316576" cy="10287000"/>
          </a:xfrm>
          <a:custGeom>
            <a:avLst/>
            <a:gdLst/>
            <a:ahLst/>
            <a:cxnLst/>
            <a:rect l="l" t="t" r="r" b="b"/>
            <a:pathLst>
              <a:path w="9316576" h="10287000">
                <a:moveTo>
                  <a:pt x="0" y="0"/>
                </a:moveTo>
                <a:lnTo>
                  <a:pt x="9316576" y="0"/>
                </a:lnTo>
                <a:lnTo>
                  <a:pt x="9316576" y="10287000"/>
                </a:lnTo>
                <a:lnTo>
                  <a:pt x="0" y="10287000"/>
                </a:lnTo>
                <a:lnTo>
                  <a:pt x="0" y="0"/>
                </a:lnTo>
                <a:close/>
              </a:path>
            </a:pathLst>
          </a:custGeom>
          <a:blipFill>
            <a:blip r:embed="rId2"/>
            <a:stretch>
              <a:fillRect l="-12499" r="-53072"/>
            </a:stretch>
          </a:blipFill>
        </p:spPr>
      </p:sp>
      <p:sp>
        <p:nvSpPr>
          <p:cNvPr id="6" name="Freeform 6"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3"/>
            <a:stretch>
              <a:fillRect l="-4316" r="-3591"/>
            </a:stretch>
          </a:blipFill>
        </p:spPr>
      </p:sp>
      <p:grpSp>
        <p:nvGrpSpPr>
          <p:cNvPr id="7" name="Group 7"/>
          <p:cNvGrpSpPr/>
          <p:nvPr/>
        </p:nvGrpSpPr>
        <p:grpSpPr>
          <a:xfrm>
            <a:off x="0" y="9696450"/>
            <a:ext cx="11211776" cy="547687"/>
            <a:chOff x="0" y="0"/>
            <a:chExt cx="14949034" cy="730250"/>
          </a:xfrm>
        </p:grpSpPr>
        <p:sp>
          <p:nvSpPr>
            <p:cNvPr id="8" name="Freeform 8"/>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9" name="TextBox 9"/>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0" name="Freeform 10"/>
          <p:cNvSpPr/>
          <p:nvPr/>
        </p:nvSpPr>
        <p:spPr>
          <a:xfrm>
            <a:off x="11211776" y="1190731"/>
            <a:ext cx="4942535" cy="6356958"/>
          </a:xfrm>
          <a:custGeom>
            <a:avLst/>
            <a:gdLst/>
            <a:ahLst/>
            <a:cxnLst/>
            <a:rect l="l" t="t" r="r" b="b"/>
            <a:pathLst>
              <a:path w="4942535" h="6356958">
                <a:moveTo>
                  <a:pt x="0" y="0"/>
                </a:moveTo>
                <a:lnTo>
                  <a:pt x="4942534" y="0"/>
                </a:lnTo>
                <a:lnTo>
                  <a:pt x="4942534" y="6356958"/>
                </a:lnTo>
                <a:lnTo>
                  <a:pt x="0" y="6356958"/>
                </a:lnTo>
                <a:lnTo>
                  <a:pt x="0" y="0"/>
                </a:lnTo>
                <a:close/>
              </a:path>
            </a:pathLst>
          </a:custGeom>
          <a:blipFill>
            <a:blip r:embed="rId4"/>
            <a:stretch>
              <a:fillRect/>
            </a:stretch>
          </a:blipFill>
        </p:spPr>
      </p:sp>
      <p:sp>
        <p:nvSpPr>
          <p:cNvPr id="11" name="TextBox 11"/>
          <p:cNvSpPr txBox="1"/>
          <p:nvPr/>
        </p:nvSpPr>
        <p:spPr>
          <a:xfrm>
            <a:off x="844345" y="2891966"/>
            <a:ext cx="7091917" cy="3464560"/>
          </a:xfrm>
          <a:prstGeom prst="rect">
            <a:avLst/>
          </a:prstGeom>
        </p:spPr>
        <p:txBody>
          <a:bodyPr lIns="0" tIns="0" rIns="0" bIns="0" rtlCol="0" anchor="t">
            <a:spAutoFit/>
          </a:bodyPr>
          <a:lstStyle/>
          <a:p>
            <a:pPr algn="l">
              <a:lnSpc>
                <a:spcPts val="9169"/>
              </a:lnSpc>
            </a:pPr>
            <a:r>
              <a:rPr lang="en-US" sz="6999" dirty="0">
                <a:solidFill>
                  <a:srgbClr val="FFFFFF"/>
                </a:solidFill>
                <a:latin typeface="Neue Machina"/>
                <a:ea typeface="Neue Machina"/>
                <a:cs typeface="Neue Machina"/>
                <a:sym typeface="Neue Machina"/>
              </a:rPr>
              <a:t>DEPLOYMENT WITH </a:t>
            </a:r>
          </a:p>
          <a:p>
            <a:pPr algn="l">
              <a:lnSpc>
                <a:spcPts val="9169"/>
              </a:lnSpc>
            </a:pPr>
            <a:r>
              <a:rPr lang="en-US" sz="6999" u="sng" dirty="0">
                <a:solidFill>
                  <a:srgbClr val="FFFFFF"/>
                </a:solidFill>
                <a:latin typeface="Neue Machina"/>
                <a:ea typeface="Neue Machina"/>
                <a:cs typeface="Neue Machina"/>
                <a:sym typeface="Neue Machina"/>
                <a:hlinkClick r:id="rId5"/>
              </a:rPr>
              <a:t>STREAMLIT</a:t>
            </a:r>
            <a:endParaRPr lang="en-US" sz="6999" u="sng" dirty="0">
              <a:solidFill>
                <a:srgbClr val="FFFFFF"/>
              </a:solidFill>
              <a:latin typeface="Neue Machina"/>
              <a:ea typeface="Neue Machina"/>
              <a:cs typeface="Neue Machina"/>
              <a:sym typeface="Neue Machina"/>
              <a:hlinkClick r:id="rId6" tooltip="http://localhost:8501"/>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18423705" cy="10287000"/>
          </a:xfrm>
          <a:custGeom>
            <a:avLst/>
            <a:gdLst/>
            <a:ahLst/>
            <a:cxnLst/>
            <a:rect l="l" t="t" r="r" b="b"/>
            <a:pathLst>
              <a:path w="18423705" h="10287000">
                <a:moveTo>
                  <a:pt x="0" y="0"/>
                </a:moveTo>
                <a:lnTo>
                  <a:pt x="18423705" y="0"/>
                </a:lnTo>
                <a:lnTo>
                  <a:pt x="18423705" y="10287000"/>
                </a:lnTo>
                <a:lnTo>
                  <a:pt x="0" y="10287000"/>
                </a:lnTo>
                <a:lnTo>
                  <a:pt x="0" y="0"/>
                </a:lnTo>
                <a:close/>
              </a:path>
            </a:pathLst>
          </a:custGeom>
          <a:blipFill>
            <a:blip r:embed="rId2"/>
            <a:stretch>
              <a:fillRect l="-8166" t="-14594" b="-14594"/>
            </a:stretch>
          </a:blipFill>
        </p:spPr>
      </p:sp>
      <p:sp>
        <p:nvSpPr>
          <p:cNvPr id="6" name="Freeform 6"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3"/>
            <a:stretch>
              <a:fillRect l="-4316" r="-3591"/>
            </a:stretch>
          </a:blipFill>
        </p:spPr>
      </p:sp>
      <p:grpSp>
        <p:nvGrpSpPr>
          <p:cNvPr id="7" name="Group 7"/>
          <p:cNvGrpSpPr/>
          <p:nvPr/>
        </p:nvGrpSpPr>
        <p:grpSpPr>
          <a:xfrm>
            <a:off x="0" y="9696450"/>
            <a:ext cx="11211776" cy="547687"/>
            <a:chOff x="0" y="0"/>
            <a:chExt cx="14949034" cy="730250"/>
          </a:xfrm>
        </p:grpSpPr>
        <p:sp>
          <p:nvSpPr>
            <p:cNvPr id="8" name="Freeform 8"/>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9" name="TextBox 9"/>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0" name="TextBox 10"/>
          <p:cNvSpPr txBox="1"/>
          <p:nvPr/>
        </p:nvSpPr>
        <p:spPr>
          <a:xfrm>
            <a:off x="5379474" y="2947273"/>
            <a:ext cx="7091917" cy="3464560"/>
          </a:xfrm>
          <a:prstGeom prst="rect">
            <a:avLst/>
          </a:prstGeom>
        </p:spPr>
        <p:txBody>
          <a:bodyPr lIns="0" tIns="0" rIns="0" bIns="0" rtlCol="0" anchor="t">
            <a:spAutoFit/>
          </a:bodyPr>
          <a:lstStyle/>
          <a:p>
            <a:pPr algn="l">
              <a:lnSpc>
                <a:spcPts val="9169"/>
              </a:lnSpc>
            </a:pPr>
            <a:r>
              <a:rPr lang="en-US" sz="6999" u="sng" dirty="0">
                <a:solidFill>
                  <a:srgbClr val="FFFFFF"/>
                </a:solidFill>
                <a:latin typeface="Neue Machina"/>
                <a:ea typeface="Neue Machina"/>
                <a:cs typeface="Neue Machina"/>
                <a:sym typeface="Neue Machina"/>
                <a:hlinkClick r:id="rId4" tooltip="https://github.com/kiki-95/BIA_Project.git"/>
              </a:rPr>
              <a:t>GIT HUB REPOSITORY</a:t>
            </a:r>
          </a:p>
          <a:p>
            <a:pPr algn="l">
              <a:lnSpc>
                <a:spcPts val="9169"/>
              </a:lnSpc>
            </a:pPr>
            <a:endParaRPr lang="en-US" sz="6999" u="sng" dirty="0">
              <a:solidFill>
                <a:srgbClr val="FFFFFF"/>
              </a:solidFill>
              <a:latin typeface="Neue Machina"/>
              <a:ea typeface="Neue Machina"/>
              <a:cs typeface="Neue Machina"/>
              <a:sym typeface="Neue Machina"/>
              <a:hlinkClick r:id="rId4" tooltip="https://github.com/kiki-95/BIA_Project.gi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18423705" cy="10287000"/>
          </a:xfrm>
          <a:custGeom>
            <a:avLst/>
            <a:gdLst/>
            <a:ahLst/>
            <a:cxnLst/>
            <a:rect l="l" t="t" r="r" b="b"/>
            <a:pathLst>
              <a:path w="18423705" h="10287000">
                <a:moveTo>
                  <a:pt x="0" y="0"/>
                </a:moveTo>
                <a:lnTo>
                  <a:pt x="18423705" y="0"/>
                </a:lnTo>
                <a:lnTo>
                  <a:pt x="18423705" y="10287000"/>
                </a:lnTo>
                <a:lnTo>
                  <a:pt x="0" y="10287000"/>
                </a:lnTo>
                <a:lnTo>
                  <a:pt x="0" y="0"/>
                </a:lnTo>
                <a:close/>
              </a:path>
            </a:pathLst>
          </a:custGeom>
          <a:blipFill>
            <a:blip r:embed="rId2"/>
            <a:stretch>
              <a:fillRect l="-8166" t="-14594" b="-14594"/>
            </a:stretch>
          </a:blipFill>
        </p:spPr>
      </p:sp>
      <p:sp>
        <p:nvSpPr>
          <p:cNvPr id="6" name="Freeform 6"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3"/>
            <a:stretch>
              <a:fillRect l="-4316" r="-3591"/>
            </a:stretch>
          </a:blipFill>
        </p:spPr>
      </p:sp>
      <p:grpSp>
        <p:nvGrpSpPr>
          <p:cNvPr id="7" name="Group 7"/>
          <p:cNvGrpSpPr/>
          <p:nvPr/>
        </p:nvGrpSpPr>
        <p:grpSpPr>
          <a:xfrm>
            <a:off x="0" y="9696450"/>
            <a:ext cx="11211776" cy="547687"/>
            <a:chOff x="0" y="0"/>
            <a:chExt cx="14949034" cy="730250"/>
          </a:xfrm>
        </p:grpSpPr>
        <p:sp>
          <p:nvSpPr>
            <p:cNvPr id="8" name="Freeform 8"/>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9" name="TextBox 9"/>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0" name="TextBox 10"/>
          <p:cNvSpPr txBox="1"/>
          <p:nvPr/>
        </p:nvSpPr>
        <p:spPr>
          <a:xfrm>
            <a:off x="5379474" y="2947273"/>
            <a:ext cx="7091917" cy="1140460"/>
          </a:xfrm>
          <a:prstGeom prst="rect">
            <a:avLst/>
          </a:prstGeom>
        </p:spPr>
        <p:txBody>
          <a:bodyPr lIns="0" tIns="0" rIns="0" bIns="0" rtlCol="0" anchor="t">
            <a:spAutoFit/>
          </a:bodyPr>
          <a:lstStyle/>
          <a:p>
            <a:pPr algn="l">
              <a:lnSpc>
                <a:spcPts val="9169"/>
              </a:lnSpc>
            </a:pPr>
            <a:r>
              <a:rPr lang="en-US" sz="6999">
                <a:solidFill>
                  <a:srgbClr val="FFFFFF"/>
                </a:solidFill>
                <a:latin typeface="Neue Machina"/>
                <a:ea typeface="Neue Machina"/>
                <a:cs typeface="Neue Machina"/>
                <a:sym typeface="Neue Machina"/>
              </a:rPr>
              <a:t>QUESTIONS?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18423705" cy="10287000"/>
          </a:xfrm>
          <a:custGeom>
            <a:avLst/>
            <a:gdLst/>
            <a:ahLst/>
            <a:cxnLst/>
            <a:rect l="l" t="t" r="r" b="b"/>
            <a:pathLst>
              <a:path w="18423705" h="10287000">
                <a:moveTo>
                  <a:pt x="0" y="0"/>
                </a:moveTo>
                <a:lnTo>
                  <a:pt x="18423705" y="0"/>
                </a:lnTo>
                <a:lnTo>
                  <a:pt x="18423705" y="10287000"/>
                </a:lnTo>
                <a:lnTo>
                  <a:pt x="0" y="10287000"/>
                </a:lnTo>
                <a:lnTo>
                  <a:pt x="0" y="0"/>
                </a:lnTo>
                <a:close/>
              </a:path>
            </a:pathLst>
          </a:custGeom>
          <a:blipFill>
            <a:blip r:embed="rId2"/>
            <a:stretch>
              <a:fillRect l="-8166" t="-14594" b="-14594"/>
            </a:stretch>
          </a:blipFill>
        </p:spPr>
      </p:sp>
      <p:sp>
        <p:nvSpPr>
          <p:cNvPr id="6" name="Freeform 6"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3"/>
            <a:stretch>
              <a:fillRect l="-4316" r="-3591"/>
            </a:stretch>
          </a:blipFill>
        </p:spPr>
      </p:sp>
      <p:grpSp>
        <p:nvGrpSpPr>
          <p:cNvPr id="7" name="Group 7"/>
          <p:cNvGrpSpPr/>
          <p:nvPr/>
        </p:nvGrpSpPr>
        <p:grpSpPr>
          <a:xfrm>
            <a:off x="0" y="9696450"/>
            <a:ext cx="11211776" cy="547687"/>
            <a:chOff x="0" y="0"/>
            <a:chExt cx="14949034" cy="730250"/>
          </a:xfrm>
        </p:grpSpPr>
        <p:sp>
          <p:nvSpPr>
            <p:cNvPr id="8" name="Freeform 8"/>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9" name="TextBox 9"/>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0" name="TextBox 10"/>
          <p:cNvSpPr txBox="1"/>
          <p:nvPr/>
        </p:nvSpPr>
        <p:spPr>
          <a:xfrm>
            <a:off x="5416345" y="3887482"/>
            <a:ext cx="7091917" cy="1140460"/>
          </a:xfrm>
          <a:prstGeom prst="rect">
            <a:avLst/>
          </a:prstGeom>
        </p:spPr>
        <p:txBody>
          <a:bodyPr lIns="0" tIns="0" rIns="0" bIns="0" rtlCol="0" anchor="t">
            <a:spAutoFit/>
          </a:bodyPr>
          <a:lstStyle/>
          <a:p>
            <a:pPr algn="l">
              <a:lnSpc>
                <a:spcPts val="9169"/>
              </a:lnSpc>
            </a:pPr>
            <a:r>
              <a:rPr lang="en-US" sz="6999">
                <a:solidFill>
                  <a:srgbClr val="FFFFFF"/>
                </a:solidFill>
                <a:latin typeface="Neue Machina"/>
                <a:ea typeface="Neue Machina"/>
                <a:cs typeface="Neue Machina"/>
                <a:sym typeface="Neue Machina"/>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9316576" cy="10287000"/>
          </a:xfrm>
          <a:custGeom>
            <a:avLst/>
            <a:gdLst/>
            <a:ahLst/>
            <a:cxnLst/>
            <a:rect l="l" t="t" r="r" b="b"/>
            <a:pathLst>
              <a:path w="9316576" h="10287000">
                <a:moveTo>
                  <a:pt x="0" y="0"/>
                </a:moveTo>
                <a:lnTo>
                  <a:pt x="9316576" y="0"/>
                </a:lnTo>
                <a:lnTo>
                  <a:pt x="9316576" y="10287000"/>
                </a:lnTo>
                <a:lnTo>
                  <a:pt x="0" y="10287000"/>
                </a:lnTo>
                <a:lnTo>
                  <a:pt x="0" y="0"/>
                </a:lnTo>
                <a:close/>
              </a:path>
            </a:pathLst>
          </a:custGeom>
          <a:blipFill>
            <a:blip r:embed="rId2"/>
            <a:stretch>
              <a:fillRect l="-12499" r="-53072"/>
            </a:stretch>
          </a:blipFill>
        </p:spPr>
      </p:sp>
      <p:sp>
        <p:nvSpPr>
          <p:cNvPr id="6" name="Freeform 6"/>
          <p:cNvSpPr/>
          <p:nvPr/>
        </p:nvSpPr>
        <p:spPr>
          <a:xfrm>
            <a:off x="9743999" y="1143081"/>
            <a:ext cx="906498" cy="906498"/>
          </a:xfrm>
          <a:custGeom>
            <a:avLst/>
            <a:gdLst/>
            <a:ahLst/>
            <a:cxnLst/>
            <a:rect l="l" t="t" r="r" b="b"/>
            <a:pathLst>
              <a:path w="906498" h="906498">
                <a:moveTo>
                  <a:pt x="0" y="0"/>
                </a:moveTo>
                <a:lnTo>
                  <a:pt x="906499" y="0"/>
                </a:lnTo>
                <a:lnTo>
                  <a:pt x="906499" y="906499"/>
                </a:lnTo>
                <a:lnTo>
                  <a:pt x="0" y="906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348834" y="4155981"/>
            <a:ext cx="5957077" cy="1307466"/>
          </a:xfrm>
          <a:prstGeom prst="rect">
            <a:avLst/>
          </a:prstGeom>
        </p:spPr>
        <p:txBody>
          <a:bodyPr lIns="0" tIns="0" rIns="0" bIns="0" rtlCol="0" anchor="t">
            <a:spAutoFit/>
          </a:bodyPr>
          <a:lstStyle/>
          <a:p>
            <a:pPr algn="l">
              <a:lnSpc>
                <a:spcPts val="10479"/>
              </a:lnSpc>
            </a:pPr>
            <a:r>
              <a:rPr lang="en-US" sz="7999">
                <a:solidFill>
                  <a:srgbClr val="FFFFFF"/>
                </a:solidFill>
                <a:latin typeface="Neue Machina"/>
                <a:ea typeface="Neue Machina"/>
                <a:cs typeface="Neue Machina"/>
                <a:sym typeface="Neue Machina"/>
              </a:rPr>
              <a:t>AGENDA</a:t>
            </a:r>
          </a:p>
        </p:txBody>
      </p:sp>
      <p:sp>
        <p:nvSpPr>
          <p:cNvPr id="8" name="Freeform 8"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5"/>
            <a:stretch>
              <a:fillRect l="-4316" r="-3591"/>
            </a:stretch>
          </a:blipFill>
        </p:spPr>
      </p:sp>
      <p:grpSp>
        <p:nvGrpSpPr>
          <p:cNvPr id="9" name="Group 9"/>
          <p:cNvGrpSpPr/>
          <p:nvPr/>
        </p:nvGrpSpPr>
        <p:grpSpPr>
          <a:xfrm>
            <a:off x="0" y="9696450"/>
            <a:ext cx="11211776" cy="547687"/>
            <a:chOff x="0" y="0"/>
            <a:chExt cx="14949034" cy="730250"/>
          </a:xfrm>
        </p:grpSpPr>
        <p:sp>
          <p:nvSpPr>
            <p:cNvPr id="10" name="Freeform 10"/>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11" name="TextBox 11"/>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2" name="Freeform 12"/>
          <p:cNvSpPr/>
          <p:nvPr/>
        </p:nvSpPr>
        <p:spPr>
          <a:xfrm>
            <a:off x="9743999" y="2487730"/>
            <a:ext cx="906498" cy="906498"/>
          </a:xfrm>
          <a:custGeom>
            <a:avLst/>
            <a:gdLst/>
            <a:ahLst/>
            <a:cxnLst/>
            <a:rect l="l" t="t" r="r" b="b"/>
            <a:pathLst>
              <a:path w="906498" h="906498">
                <a:moveTo>
                  <a:pt x="0" y="0"/>
                </a:moveTo>
                <a:lnTo>
                  <a:pt x="906499" y="0"/>
                </a:lnTo>
                <a:lnTo>
                  <a:pt x="906499" y="906498"/>
                </a:lnTo>
                <a:lnTo>
                  <a:pt x="0" y="9064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9743999" y="3832378"/>
            <a:ext cx="906498" cy="906498"/>
          </a:xfrm>
          <a:custGeom>
            <a:avLst/>
            <a:gdLst/>
            <a:ahLst/>
            <a:cxnLst/>
            <a:rect l="l" t="t" r="r" b="b"/>
            <a:pathLst>
              <a:path w="906498" h="906498">
                <a:moveTo>
                  <a:pt x="0" y="0"/>
                </a:moveTo>
                <a:lnTo>
                  <a:pt x="906499" y="0"/>
                </a:lnTo>
                <a:lnTo>
                  <a:pt x="906499" y="906498"/>
                </a:lnTo>
                <a:lnTo>
                  <a:pt x="0" y="9064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9743999" y="5177026"/>
            <a:ext cx="906498" cy="906498"/>
          </a:xfrm>
          <a:custGeom>
            <a:avLst/>
            <a:gdLst/>
            <a:ahLst/>
            <a:cxnLst/>
            <a:rect l="l" t="t" r="r" b="b"/>
            <a:pathLst>
              <a:path w="906498" h="906498">
                <a:moveTo>
                  <a:pt x="0" y="0"/>
                </a:moveTo>
                <a:lnTo>
                  <a:pt x="906499" y="0"/>
                </a:lnTo>
                <a:lnTo>
                  <a:pt x="906499" y="906498"/>
                </a:lnTo>
                <a:lnTo>
                  <a:pt x="0" y="9064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9743999" y="6521674"/>
            <a:ext cx="906498" cy="906498"/>
          </a:xfrm>
          <a:custGeom>
            <a:avLst/>
            <a:gdLst/>
            <a:ahLst/>
            <a:cxnLst/>
            <a:rect l="l" t="t" r="r" b="b"/>
            <a:pathLst>
              <a:path w="906498" h="906498">
                <a:moveTo>
                  <a:pt x="0" y="0"/>
                </a:moveTo>
                <a:lnTo>
                  <a:pt x="906499" y="0"/>
                </a:lnTo>
                <a:lnTo>
                  <a:pt x="906499" y="906498"/>
                </a:lnTo>
                <a:lnTo>
                  <a:pt x="0" y="9064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1079123" y="1399606"/>
            <a:ext cx="4019008" cy="398932"/>
          </a:xfrm>
          <a:prstGeom prst="rect">
            <a:avLst/>
          </a:prstGeom>
        </p:spPr>
        <p:txBody>
          <a:bodyPr lIns="0" tIns="0" rIns="0" bIns="0" rtlCol="0" anchor="t">
            <a:spAutoFit/>
          </a:bodyPr>
          <a:lstStyle/>
          <a:p>
            <a:pPr algn="l">
              <a:lnSpc>
                <a:spcPts val="3211"/>
              </a:lnSpc>
            </a:pPr>
            <a:r>
              <a:rPr lang="en-US" sz="2294" b="1">
                <a:solidFill>
                  <a:srgbClr val="000000"/>
                </a:solidFill>
                <a:latin typeface="Neue Machina Ultra-Bold"/>
                <a:ea typeface="Neue Machina Ultra-Bold"/>
                <a:cs typeface="Neue Machina Ultra-Bold"/>
                <a:sym typeface="Neue Machina Ultra-Bold"/>
              </a:rPr>
              <a:t>OBJECTIVE</a:t>
            </a:r>
          </a:p>
        </p:txBody>
      </p:sp>
      <p:sp>
        <p:nvSpPr>
          <p:cNvPr id="17" name="TextBox 17"/>
          <p:cNvSpPr txBox="1"/>
          <p:nvPr/>
        </p:nvSpPr>
        <p:spPr>
          <a:xfrm>
            <a:off x="11079123" y="2712938"/>
            <a:ext cx="4019008" cy="398932"/>
          </a:xfrm>
          <a:prstGeom prst="rect">
            <a:avLst/>
          </a:prstGeom>
        </p:spPr>
        <p:txBody>
          <a:bodyPr lIns="0" tIns="0" rIns="0" bIns="0" rtlCol="0" anchor="t">
            <a:spAutoFit/>
          </a:bodyPr>
          <a:lstStyle/>
          <a:p>
            <a:pPr algn="l">
              <a:lnSpc>
                <a:spcPts val="3211"/>
              </a:lnSpc>
            </a:pPr>
            <a:r>
              <a:rPr lang="en-US" sz="2294" b="1">
                <a:solidFill>
                  <a:srgbClr val="000000"/>
                </a:solidFill>
                <a:latin typeface="Neue Machina Ultra-Bold"/>
                <a:ea typeface="Neue Machina Ultra-Bold"/>
                <a:cs typeface="Neue Machina Ultra-Bold"/>
                <a:sym typeface="Neue Machina Ultra-Bold"/>
              </a:rPr>
              <a:t>DATA HANDLING</a:t>
            </a:r>
          </a:p>
        </p:txBody>
      </p:sp>
      <p:sp>
        <p:nvSpPr>
          <p:cNvPr id="18" name="TextBox 18"/>
          <p:cNvSpPr txBox="1"/>
          <p:nvPr/>
        </p:nvSpPr>
        <p:spPr>
          <a:xfrm>
            <a:off x="11079123" y="4023190"/>
            <a:ext cx="4019008" cy="398932"/>
          </a:xfrm>
          <a:prstGeom prst="rect">
            <a:avLst/>
          </a:prstGeom>
        </p:spPr>
        <p:txBody>
          <a:bodyPr lIns="0" tIns="0" rIns="0" bIns="0" rtlCol="0" anchor="t">
            <a:spAutoFit/>
          </a:bodyPr>
          <a:lstStyle/>
          <a:p>
            <a:pPr algn="l">
              <a:lnSpc>
                <a:spcPts val="3211"/>
              </a:lnSpc>
            </a:pPr>
            <a:r>
              <a:rPr lang="en-US" sz="2294" b="1">
                <a:solidFill>
                  <a:srgbClr val="000000"/>
                </a:solidFill>
                <a:latin typeface="Neue Machina Ultra-Bold"/>
                <a:ea typeface="Neue Machina Ultra-Bold"/>
                <a:cs typeface="Neue Machina Ultra-Bold"/>
                <a:sym typeface="Neue Machina Ultra-Bold"/>
              </a:rPr>
              <a:t>ANALYSIS</a:t>
            </a:r>
          </a:p>
        </p:txBody>
      </p:sp>
      <p:sp>
        <p:nvSpPr>
          <p:cNvPr id="19" name="TextBox 19"/>
          <p:cNvSpPr txBox="1"/>
          <p:nvPr/>
        </p:nvSpPr>
        <p:spPr>
          <a:xfrm>
            <a:off x="11079123" y="5402234"/>
            <a:ext cx="4019008" cy="398932"/>
          </a:xfrm>
          <a:prstGeom prst="rect">
            <a:avLst/>
          </a:prstGeom>
        </p:spPr>
        <p:txBody>
          <a:bodyPr lIns="0" tIns="0" rIns="0" bIns="0" rtlCol="0" anchor="t">
            <a:spAutoFit/>
          </a:bodyPr>
          <a:lstStyle/>
          <a:p>
            <a:pPr algn="l">
              <a:lnSpc>
                <a:spcPts val="3211"/>
              </a:lnSpc>
            </a:pPr>
            <a:r>
              <a:rPr lang="en-US" sz="2294" b="1" dirty="0">
                <a:solidFill>
                  <a:srgbClr val="000000"/>
                </a:solidFill>
                <a:latin typeface="Neue Machina Ultra-Bold"/>
                <a:ea typeface="Neue Machina Ultra-Bold"/>
                <a:cs typeface="Neue Machina Ultra-Bold"/>
                <a:sym typeface="Neue Machina Ultra-Bold"/>
              </a:rPr>
              <a:t>MODELLING</a:t>
            </a:r>
          </a:p>
        </p:txBody>
      </p:sp>
      <p:sp>
        <p:nvSpPr>
          <p:cNvPr id="20" name="TextBox 20"/>
          <p:cNvSpPr txBox="1"/>
          <p:nvPr/>
        </p:nvSpPr>
        <p:spPr>
          <a:xfrm>
            <a:off x="11079123" y="6746883"/>
            <a:ext cx="4019008" cy="398932"/>
          </a:xfrm>
          <a:prstGeom prst="rect">
            <a:avLst/>
          </a:prstGeom>
        </p:spPr>
        <p:txBody>
          <a:bodyPr lIns="0" tIns="0" rIns="0" bIns="0" rtlCol="0" anchor="t">
            <a:spAutoFit/>
          </a:bodyPr>
          <a:lstStyle/>
          <a:p>
            <a:pPr algn="l">
              <a:lnSpc>
                <a:spcPts val="3211"/>
              </a:lnSpc>
            </a:pPr>
            <a:r>
              <a:rPr lang="en-US" sz="2294" b="1">
                <a:solidFill>
                  <a:srgbClr val="000000"/>
                </a:solidFill>
                <a:latin typeface="Neue Machina Ultra-Bold"/>
                <a:ea typeface="Neue Machina Ultra-Bold"/>
                <a:cs typeface="Neue Machina Ultra-Bold"/>
                <a:sym typeface="Neue Machina Ultra-Bold"/>
              </a:rPr>
              <a:t>DEPLOYMENT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grpSp>
        <p:nvGrpSpPr>
          <p:cNvPr id="2" name="Group 2"/>
          <p:cNvGrpSpPr/>
          <p:nvPr/>
        </p:nvGrpSpPr>
        <p:grpSpPr>
          <a:xfrm>
            <a:off x="9392859" y="1676443"/>
            <a:ext cx="6941468" cy="6941468"/>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
              <a:stretch>
                <a:fillRect/>
              </a:stretch>
            </a:blipFill>
          </p:spPr>
        </p:sp>
      </p:grpSp>
      <p:sp>
        <p:nvSpPr>
          <p:cNvPr id="4" name="AutoShape 4"/>
          <p:cNvSpPr/>
          <p:nvPr/>
        </p:nvSpPr>
        <p:spPr>
          <a:xfrm flipV="1">
            <a:off x="-358013" y="699659"/>
            <a:ext cx="19292703" cy="0"/>
          </a:xfrm>
          <a:prstGeom prst="line">
            <a:avLst/>
          </a:prstGeom>
          <a:ln w="9525" cap="flat">
            <a:solidFill>
              <a:srgbClr val="000000"/>
            </a:solidFill>
            <a:prstDash val="solid"/>
            <a:headEnd type="none" w="sm" len="sm"/>
            <a:tailEnd type="none" w="sm" len="sm"/>
          </a:ln>
        </p:spPr>
      </p:sp>
      <p:sp>
        <p:nvSpPr>
          <p:cNvPr id="5" name="Freeform 5"/>
          <p:cNvSpPr/>
          <p:nvPr/>
        </p:nvSpPr>
        <p:spPr>
          <a:xfrm>
            <a:off x="16186152" y="1392112"/>
            <a:ext cx="1069439" cy="1227957"/>
          </a:xfrm>
          <a:custGeom>
            <a:avLst/>
            <a:gdLst/>
            <a:ahLst/>
            <a:cxnLst/>
            <a:rect l="l" t="t" r="r" b="b"/>
            <a:pathLst>
              <a:path w="1069439" h="1227957">
                <a:moveTo>
                  <a:pt x="0" y="0"/>
                </a:moveTo>
                <a:lnTo>
                  <a:pt x="1069438" y="0"/>
                </a:lnTo>
                <a:lnTo>
                  <a:pt x="1069438" y="1227956"/>
                </a:lnTo>
                <a:lnTo>
                  <a:pt x="0" y="1227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406688" y="8048397"/>
            <a:ext cx="650909" cy="747390"/>
          </a:xfrm>
          <a:custGeom>
            <a:avLst/>
            <a:gdLst/>
            <a:ahLst/>
            <a:cxnLst/>
            <a:rect l="l" t="t" r="r" b="b"/>
            <a:pathLst>
              <a:path w="650909" h="747390">
                <a:moveTo>
                  <a:pt x="0" y="0"/>
                </a:moveTo>
                <a:lnTo>
                  <a:pt x="650909" y="0"/>
                </a:lnTo>
                <a:lnTo>
                  <a:pt x="650909" y="747389"/>
                </a:lnTo>
                <a:lnTo>
                  <a:pt x="0" y="747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824213" y="1581193"/>
            <a:ext cx="5957077" cy="1307466"/>
          </a:xfrm>
          <a:prstGeom prst="rect">
            <a:avLst/>
          </a:prstGeom>
        </p:spPr>
        <p:txBody>
          <a:bodyPr lIns="0" tIns="0" rIns="0" bIns="0" rtlCol="0" anchor="t">
            <a:spAutoFit/>
          </a:bodyPr>
          <a:lstStyle/>
          <a:p>
            <a:pPr algn="l">
              <a:lnSpc>
                <a:spcPts val="10479"/>
              </a:lnSpc>
            </a:pPr>
            <a:r>
              <a:rPr lang="en-US" sz="7999" dirty="0">
                <a:latin typeface="Neue Machina"/>
                <a:ea typeface="Neue Machina"/>
                <a:cs typeface="Neue Machina"/>
                <a:sym typeface="Neue Machina"/>
              </a:rPr>
              <a:t>OBJECTIVE</a:t>
            </a:r>
          </a:p>
        </p:txBody>
      </p:sp>
      <p:sp>
        <p:nvSpPr>
          <p:cNvPr id="8" name="TextBox 8"/>
          <p:cNvSpPr txBox="1"/>
          <p:nvPr/>
        </p:nvSpPr>
        <p:spPr>
          <a:xfrm>
            <a:off x="241716" y="3803059"/>
            <a:ext cx="8364159" cy="3883025"/>
          </a:xfrm>
          <a:prstGeom prst="rect">
            <a:avLst/>
          </a:prstGeom>
        </p:spPr>
        <p:txBody>
          <a:bodyPr lIns="0" tIns="0" rIns="0" bIns="0" rtlCol="0" anchor="t">
            <a:spAutoFit/>
          </a:bodyPr>
          <a:lstStyle/>
          <a:p>
            <a:pPr marL="431801" lvl="1" indent="-215900" algn="just">
              <a:lnSpc>
                <a:spcPts val="2800"/>
              </a:lnSpc>
              <a:buFont typeface="Arial"/>
              <a:buChar char="•"/>
            </a:pPr>
            <a:r>
              <a:rPr lang="en-US" sz="2000" b="1" dirty="0">
                <a:solidFill>
                  <a:srgbClr val="000000"/>
                </a:solidFill>
                <a:latin typeface="Neue Machina Ultra-Bold"/>
                <a:ea typeface="Neue Machina Ultra-Bold"/>
                <a:cs typeface="Neue Machina Ultra-Bold"/>
                <a:sym typeface="Neue Machina Ultra-Bold"/>
              </a:rPr>
              <a:t>Objective:</a:t>
            </a:r>
            <a:r>
              <a:rPr lang="en-US" sz="2000" dirty="0">
                <a:solidFill>
                  <a:srgbClr val="000000"/>
                </a:solidFill>
                <a:latin typeface="Neue Machina"/>
                <a:ea typeface="Neue Machina"/>
                <a:cs typeface="Neue Machina"/>
                <a:sym typeface="Neue Machina"/>
              </a:rPr>
              <a:t> Develop machine learning models to classify celestial objects, including stars, galaxies, and quasars, using spectral data</a:t>
            </a:r>
          </a:p>
          <a:p>
            <a:pPr marL="431801" lvl="1" indent="-215900" algn="just">
              <a:lnSpc>
                <a:spcPts val="2800"/>
              </a:lnSpc>
              <a:buFont typeface="Arial"/>
              <a:buChar char="•"/>
            </a:pPr>
            <a:r>
              <a:rPr lang="en-US" sz="2000" b="1" dirty="0">
                <a:solidFill>
                  <a:srgbClr val="000000"/>
                </a:solidFill>
                <a:latin typeface="Neue Machina Ultra-Bold"/>
                <a:ea typeface="Neue Machina Ultra-Bold"/>
                <a:cs typeface="Neue Machina Ultra-Bold"/>
                <a:sym typeface="Neue Machina Ultra-Bold"/>
              </a:rPr>
              <a:t>Methods:</a:t>
            </a:r>
            <a:r>
              <a:rPr lang="en-US" sz="2000" dirty="0">
                <a:solidFill>
                  <a:srgbClr val="000000"/>
                </a:solidFill>
                <a:latin typeface="Neue Machina"/>
                <a:ea typeface="Neue Machina"/>
                <a:cs typeface="Neue Machina"/>
                <a:sym typeface="Neue Machina"/>
              </a:rPr>
              <a:t> Leverage advanced machine learning techniques to analyze distinguishing features, optimize large-scale data processing, and ensure efficient and accurate automated classification</a:t>
            </a:r>
          </a:p>
          <a:p>
            <a:pPr marL="431801" lvl="1" indent="-215900" algn="just">
              <a:lnSpc>
                <a:spcPts val="2800"/>
              </a:lnSpc>
              <a:buFont typeface="Arial"/>
              <a:buChar char="•"/>
            </a:pPr>
            <a:r>
              <a:rPr lang="en-US" sz="2000" b="1" dirty="0">
                <a:solidFill>
                  <a:srgbClr val="000000"/>
                </a:solidFill>
                <a:latin typeface="Neue Machina Ultra-Bold"/>
                <a:ea typeface="Neue Machina Ultra-Bold"/>
                <a:cs typeface="Neue Machina Ultra-Bold"/>
                <a:sym typeface="Neue Machina Ultra-Bold"/>
              </a:rPr>
              <a:t>Analysis:</a:t>
            </a:r>
            <a:r>
              <a:rPr lang="en-US" sz="2000" dirty="0">
                <a:solidFill>
                  <a:srgbClr val="000000"/>
                </a:solidFill>
                <a:latin typeface="Neue Machina"/>
                <a:ea typeface="Neue Machina"/>
                <a:cs typeface="Neue Machina"/>
                <a:sym typeface="Neue Machina"/>
              </a:rPr>
              <a:t> Perform comparative evaluations of different ML algorithms to identify the most effective approaches for improving classification accuracy and scalability</a:t>
            </a:r>
          </a:p>
          <a:p>
            <a:pPr algn="just">
              <a:lnSpc>
                <a:spcPts val="2800"/>
              </a:lnSpc>
            </a:pPr>
            <a:endParaRPr lang="en-US" sz="2000" dirty="0">
              <a:solidFill>
                <a:srgbClr val="000000"/>
              </a:solidFill>
              <a:latin typeface="Neue Machina"/>
              <a:ea typeface="Neue Machina"/>
              <a:cs typeface="Neue Machina"/>
              <a:sym typeface="Neue Machina"/>
            </a:endParaRPr>
          </a:p>
        </p:txBody>
      </p:sp>
      <p:sp>
        <p:nvSpPr>
          <p:cNvPr id="9" name="Freeform 9"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5"/>
            <a:stretch>
              <a:fillRect l="-4316" r="-3591"/>
            </a:stretch>
          </a:blipFill>
        </p:spPr>
      </p:sp>
      <p:grpSp>
        <p:nvGrpSpPr>
          <p:cNvPr id="10" name="Group 10"/>
          <p:cNvGrpSpPr/>
          <p:nvPr/>
        </p:nvGrpSpPr>
        <p:grpSpPr>
          <a:xfrm>
            <a:off x="0" y="9696450"/>
            <a:ext cx="11211776" cy="547687"/>
            <a:chOff x="0" y="0"/>
            <a:chExt cx="14949034" cy="730250"/>
          </a:xfrm>
        </p:grpSpPr>
        <p:sp>
          <p:nvSpPr>
            <p:cNvPr id="11" name="Freeform 11"/>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12" name="TextBox 12"/>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676539" y="1215405"/>
            <a:ext cx="3510734" cy="3928095"/>
          </a:xfrm>
          <a:custGeom>
            <a:avLst/>
            <a:gdLst/>
            <a:ahLst/>
            <a:cxnLst/>
            <a:rect l="l" t="t" r="r" b="b"/>
            <a:pathLst>
              <a:path w="3510734" h="3928095">
                <a:moveTo>
                  <a:pt x="0" y="0"/>
                </a:moveTo>
                <a:lnTo>
                  <a:pt x="3510734" y="0"/>
                </a:lnTo>
                <a:lnTo>
                  <a:pt x="3510734" y="3928095"/>
                </a:lnTo>
                <a:lnTo>
                  <a:pt x="0" y="3928095"/>
                </a:lnTo>
                <a:lnTo>
                  <a:pt x="0" y="0"/>
                </a:lnTo>
                <a:close/>
              </a:path>
            </a:pathLst>
          </a:custGeom>
          <a:blipFill>
            <a:blip r:embed="rId3"/>
            <a:stretch>
              <a:fillRect/>
            </a:stretch>
          </a:blipFill>
        </p:spPr>
      </p:sp>
      <p:sp>
        <p:nvSpPr>
          <p:cNvPr id="4" name="TextBox 4"/>
          <p:cNvSpPr txBox="1"/>
          <p:nvPr/>
        </p:nvSpPr>
        <p:spPr>
          <a:xfrm>
            <a:off x="3508923" y="3048000"/>
            <a:ext cx="9358908"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a:ea typeface="Canva Sans"/>
                <a:cs typeface="Canva Sans"/>
                <a:sym typeface="Canva Sans"/>
              </a:rPr>
              <a:t>What is the Machine learning Problem that we are dealing with? </a:t>
            </a:r>
          </a:p>
        </p:txBody>
      </p:sp>
      <p:sp>
        <p:nvSpPr>
          <p:cNvPr id="5" name="TextBox 5"/>
          <p:cNvSpPr txBox="1"/>
          <p:nvPr/>
        </p:nvSpPr>
        <p:spPr>
          <a:xfrm>
            <a:off x="1028700" y="5748728"/>
            <a:ext cx="13411795"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a:ea typeface="Canva Sans"/>
                <a:cs typeface="Canva Sans"/>
                <a:sym typeface="Canva Sans"/>
              </a:rPr>
              <a:t>Basis the target feature as “Class”. We are dealing with a </a:t>
            </a:r>
            <a:r>
              <a:rPr lang="en-US" sz="2400" b="1">
                <a:solidFill>
                  <a:srgbClr val="FFFFFF"/>
                </a:solidFill>
                <a:latin typeface="Canva Sans Bold"/>
                <a:ea typeface="Canva Sans Bold"/>
                <a:cs typeface="Canva Sans Bold"/>
                <a:sym typeface="Canva Sans Bold"/>
              </a:rPr>
              <a:t>multi class classification</a:t>
            </a:r>
            <a:r>
              <a:rPr lang="en-US" sz="2400">
                <a:solidFill>
                  <a:srgbClr val="FFFFFF"/>
                </a:solidFill>
                <a:latin typeface="Canva Sans"/>
                <a:ea typeface="Canva Sans"/>
                <a:cs typeface="Canva Sans"/>
                <a:sym typeface="Canva Sans"/>
              </a:rPr>
              <a:t> problem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9316576" cy="10287000"/>
          </a:xfrm>
          <a:custGeom>
            <a:avLst/>
            <a:gdLst/>
            <a:ahLst/>
            <a:cxnLst/>
            <a:rect l="l" t="t" r="r" b="b"/>
            <a:pathLst>
              <a:path w="9316576" h="10287000">
                <a:moveTo>
                  <a:pt x="0" y="0"/>
                </a:moveTo>
                <a:lnTo>
                  <a:pt x="9316576" y="0"/>
                </a:lnTo>
                <a:lnTo>
                  <a:pt x="9316576" y="10287000"/>
                </a:lnTo>
                <a:lnTo>
                  <a:pt x="0" y="10287000"/>
                </a:lnTo>
                <a:lnTo>
                  <a:pt x="0" y="0"/>
                </a:lnTo>
                <a:close/>
              </a:path>
            </a:pathLst>
          </a:custGeom>
          <a:blipFill>
            <a:blip r:embed="rId2"/>
            <a:stretch>
              <a:fillRect l="-12499" r="-53072"/>
            </a:stretch>
          </a:blipFill>
        </p:spPr>
      </p:sp>
      <p:sp>
        <p:nvSpPr>
          <p:cNvPr id="6" name="Freeform 6"/>
          <p:cNvSpPr/>
          <p:nvPr/>
        </p:nvSpPr>
        <p:spPr>
          <a:xfrm>
            <a:off x="9743999" y="1143081"/>
            <a:ext cx="906498" cy="906498"/>
          </a:xfrm>
          <a:custGeom>
            <a:avLst/>
            <a:gdLst/>
            <a:ahLst/>
            <a:cxnLst/>
            <a:rect l="l" t="t" r="r" b="b"/>
            <a:pathLst>
              <a:path w="906498" h="906498">
                <a:moveTo>
                  <a:pt x="0" y="0"/>
                </a:moveTo>
                <a:lnTo>
                  <a:pt x="906499" y="0"/>
                </a:lnTo>
                <a:lnTo>
                  <a:pt x="906499" y="906499"/>
                </a:lnTo>
                <a:lnTo>
                  <a:pt x="0" y="906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5"/>
            <a:stretch>
              <a:fillRect l="-4316" r="-3591"/>
            </a:stretch>
          </a:blipFill>
        </p:spPr>
      </p:sp>
      <p:grpSp>
        <p:nvGrpSpPr>
          <p:cNvPr id="8" name="Group 8"/>
          <p:cNvGrpSpPr/>
          <p:nvPr/>
        </p:nvGrpSpPr>
        <p:grpSpPr>
          <a:xfrm>
            <a:off x="0" y="9696450"/>
            <a:ext cx="11211776" cy="547687"/>
            <a:chOff x="0" y="0"/>
            <a:chExt cx="14949034" cy="730250"/>
          </a:xfrm>
        </p:grpSpPr>
        <p:sp>
          <p:nvSpPr>
            <p:cNvPr id="9" name="Freeform 9"/>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10" name="TextBox 10"/>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1" name="Freeform 11"/>
          <p:cNvSpPr/>
          <p:nvPr/>
        </p:nvSpPr>
        <p:spPr>
          <a:xfrm>
            <a:off x="9743999" y="2487730"/>
            <a:ext cx="906498" cy="906498"/>
          </a:xfrm>
          <a:custGeom>
            <a:avLst/>
            <a:gdLst/>
            <a:ahLst/>
            <a:cxnLst/>
            <a:rect l="l" t="t" r="r" b="b"/>
            <a:pathLst>
              <a:path w="906498" h="906498">
                <a:moveTo>
                  <a:pt x="0" y="0"/>
                </a:moveTo>
                <a:lnTo>
                  <a:pt x="906499" y="0"/>
                </a:lnTo>
                <a:lnTo>
                  <a:pt x="906499" y="906498"/>
                </a:lnTo>
                <a:lnTo>
                  <a:pt x="0" y="9064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9743999" y="3832378"/>
            <a:ext cx="906498" cy="906498"/>
          </a:xfrm>
          <a:custGeom>
            <a:avLst/>
            <a:gdLst/>
            <a:ahLst/>
            <a:cxnLst/>
            <a:rect l="l" t="t" r="r" b="b"/>
            <a:pathLst>
              <a:path w="906498" h="906498">
                <a:moveTo>
                  <a:pt x="0" y="0"/>
                </a:moveTo>
                <a:lnTo>
                  <a:pt x="906499" y="0"/>
                </a:lnTo>
                <a:lnTo>
                  <a:pt x="906499" y="906498"/>
                </a:lnTo>
                <a:lnTo>
                  <a:pt x="0" y="9064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9743999" y="5177026"/>
            <a:ext cx="906498" cy="906498"/>
          </a:xfrm>
          <a:custGeom>
            <a:avLst/>
            <a:gdLst/>
            <a:ahLst/>
            <a:cxnLst/>
            <a:rect l="l" t="t" r="r" b="b"/>
            <a:pathLst>
              <a:path w="906498" h="906498">
                <a:moveTo>
                  <a:pt x="0" y="0"/>
                </a:moveTo>
                <a:lnTo>
                  <a:pt x="906499" y="0"/>
                </a:lnTo>
                <a:lnTo>
                  <a:pt x="906499" y="906498"/>
                </a:lnTo>
                <a:lnTo>
                  <a:pt x="0" y="9064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9743999" y="6521674"/>
            <a:ext cx="906498" cy="906498"/>
          </a:xfrm>
          <a:custGeom>
            <a:avLst/>
            <a:gdLst/>
            <a:ahLst/>
            <a:cxnLst/>
            <a:rect l="l" t="t" r="r" b="b"/>
            <a:pathLst>
              <a:path w="906498" h="906498">
                <a:moveTo>
                  <a:pt x="0" y="0"/>
                </a:moveTo>
                <a:lnTo>
                  <a:pt x="906499" y="0"/>
                </a:lnTo>
                <a:lnTo>
                  <a:pt x="906499" y="906498"/>
                </a:lnTo>
                <a:lnTo>
                  <a:pt x="0" y="9064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9743999" y="7628197"/>
            <a:ext cx="906498" cy="906498"/>
          </a:xfrm>
          <a:custGeom>
            <a:avLst/>
            <a:gdLst/>
            <a:ahLst/>
            <a:cxnLst/>
            <a:rect l="l" t="t" r="r" b="b"/>
            <a:pathLst>
              <a:path w="906498" h="906498">
                <a:moveTo>
                  <a:pt x="0" y="0"/>
                </a:moveTo>
                <a:lnTo>
                  <a:pt x="906499" y="0"/>
                </a:lnTo>
                <a:lnTo>
                  <a:pt x="906499" y="906499"/>
                </a:lnTo>
                <a:lnTo>
                  <a:pt x="0" y="906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9743999" y="8534696"/>
            <a:ext cx="906498" cy="906498"/>
          </a:xfrm>
          <a:custGeom>
            <a:avLst/>
            <a:gdLst/>
            <a:ahLst/>
            <a:cxnLst/>
            <a:rect l="l" t="t" r="r" b="b"/>
            <a:pathLst>
              <a:path w="906498" h="906498">
                <a:moveTo>
                  <a:pt x="0" y="0"/>
                </a:moveTo>
                <a:lnTo>
                  <a:pt x="906499" y="0"/>
                </a:lnTo>
                <a:lnTo>
                  <a:pt x="906499" y="906498"/>
                </a:lnTo>
                <a:lnTo>
                  <a:pt x="0" y="9064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1348834" y="4155981"/>
            <a:ext cx="5957077" cy="2631441"/>
          </a:xfrm>
          <a:prstGeom prst="rect">
            <a:avLst/>
          </a:prstGeom>
        </p:spPr>
        <p:txBody>
          <a:bodyPr lIns="0" tIns="0" rIns="0" bIns="0" rtlCol="0" anchor="t">
            <a:spAutoFit/>
          </a:bodyPr>
          <a:lstStyle/>
          <a:p>
            <a:pPr algn="l">
              <a:lnSpc>
                <a:spcPts val="10479"/>
              </a:lnSpc>
            </a:pPr>
            <a:r>
              <a:rPr lang="en-US" sz="7999">
                <a:solidFill>
                  <a:srgbClr val="FFFFFF"/>
                </a:solidFill>
                <a:latin typeface="Neue Machina"/>
                <a:ea typeface="Neue Machina"/>
                <a:cs typeface="Neue Machina"/>
                <a:sym typeface="Neue Machina"/>
              </a:rPr>
              <a:t>MODELS USED</a:t>
            </a:r>
          </a:p>
        </p:txBody>
      </p:sp>
      <p:sp>
        <p:nvSpPr>
          <p:cNvPr id="18" name="TextBox 18"/>
          <p:cNvSpPr txBox="1"/>
          <p:nvPr/>
        </p:nvSpPr>
        <p:spPr>
          <a:xfrm>
            <a:off x="11079123" y="1399606"/>
            <a:ext cx="4019008" cy="398932"/>
          </a:xfrm>
          <a:prstGeom prst="rect">
            <a:avLst/>
          </a:prstGeom>
        </p:spPr>
        <p:txBody>
          <a:bodyPr lIns="0" tIns="0" rIns="0" bIns="0" rtlCol="0" anchor="t">
            <a:spAutoFit/>
          </a:bodyPr>
          <a:lstStyle/>
          <a:p>
            <a:pPr algn="l">
              <a:lnSpc>
                <a:spcPts val="3211"/>
              </a:lnSpc>
            </a:pPr>
            <a:r>
              <a:rPr lang="en-US" sz="2294" b="1">
                <a:solidFill>
                  <a:srgbClr val="000000"/>
                </a:solidFill>
                <a:latin typeface="Neue Machina Ultra-Bold"/>
                <a:ea typeface="Neue Machina Ultra-Bold"/>
                <a:cs typeface="Neue Machina Ultra-Bold"/>
                <a:sym typeface="Neue Machina Ultra-Bold"/>
              </a:rPr>
              <a:t>DECISION TREE </a:t>
            </a:r>
          </a:p>
        </p:txBody>
      </p:sp>
      <p:sp>
        <p:nvSpPr>
          <p:cNvPr id="19" name="TextBox 19"/>
          <p:cNvSpPr txBox="1"/>
          <p:nvPr/>
        </p:nvSpPr>
        <p:spPr>
          <a:xfrm>
            <a:off x="11079123" y="2712938"/>
            <a:ext cx="4019008" cy="398932"/>
          </a:xfrm>
          <a:prstGeom prst="rect">
            <a:avLst/>
          </a:prstGeom>
        </p:spPr>
        <p:txBody>
          <a:bodyPr lIns="0" tIns="0" rIns="0" bIns="0" rtlCol="0" anchor="t">
            <a:spAutoFit/>
          </a:bodyPr>
          <a:lstStyle/>
          <a:p>
            <a:pPr algn="l">
              <a:lnSpc>
                <a:spcPts val="3211"/>
              </a:lnSpc>
            </a:pPr>
            <a:r>
              <a:rPr lang="en-US" sz="2294" b="1">
                <a:solidFill>
                  <a:srgbClr val="000000"/>
                </a:solidFill>
                <a:latin typeface="Neue Machina Ultra-Bold"/>
                <a:ea typeface="Neue Machina Ultra-Bold"/>
                <a:cs typeface="Neue Machina Ultra-Bold"/>
                <a:sym typeface="Neue Machina Ultra-Bold"/>
              </a:rPr>
              <a:t>RANDOM FOREST</a:t>
            </a:r>
          </a:p>
        </p:txBody>
      </p:sp>
      <p:sp>
        <p:nvSpPr>
          <p:cNvPr id="20" name="TextBox 20"/>
          <p:cNvSpPr txBox="1"/>
          <p:nvPr/>
        </p:nvSpPr>
        <p:spPr>
          <a:xfrm>
            <a:off x="11079123" y="3944468"/>
            <a:ext cx="5405598" cy="798982"/>
          </a:xfrm>
          <a:prstGeom prst="rect">
            <a:avLst/>
          </a:prstGeom>
        </p:spPr>
        <p:txBody>
          <a:bodyPr lIns="0" tIns="0" rIns="0" bIns="0" rtlCol="0" anchor="t">
            <a:spAutoFit/>
          </a:bodyPr>
          <a:lstStyle/>
          <a:p>
            <a:pPr algn="l">
              <a:lnSpc>
                <a:spcPts val="3211"/>
              </a:lnSpc>
            </a:pPr>
            <a:r>
              <a:rPr lang="en-US" sz="2294" b="1">
                <a:solidFill>
                  <a:srgbClr val="000000"/>
                </a:solidFill>
                <a:latin typeface="Neue Machina Ultra-Bold"/>
                <a:ea typeface="Neue Machina Ultra-Bold"/>
                <a:cs typeface="Neue Machina Ultra-Bold"/>
                <a:sym typeface="Neue Machina Ultra-Bold"/>
              </a:rPr>
              <a:t>K-NEAREST NEIGHBORS (KNN)</a:t>
            </a:r>
          </a:p>
          <a:p>
            <a:pPr algn="l">
              <a:lnSpc>
                <a:spcPts val="3211"/>
              </a:lnSpc>
            </a:pPr>
            <a:endParaRPr lang="en-US" sz="2294" b="1">
              <a:solidFill>
                <a:srgbClr val="000000"/>
              </a:solidFill>
              <a:latin typeface="Neue Machina Ultra-Bold"/>
              <a:ea typeface="Neue Machina Ultra-Bold"/>
              <a:cs typeface="Neue Machina Ultra-Bold"/>
              <a:sym typeface="Neue Machina Ultra-Bold"/>
            </a:endParaRPr>
          </a:p>
        </p:txBody>
      </p:sp>
      <p:sp>
        <p:nvSpPr>
          <p:cNvPr id="21" name="TextBox 21"/>
          <p:cNvSpPr txBox="1"/>
          <p:nvPr/>
        </p:nvSpPr>
        <p:spPr>
          <a:xfrm>
            <a:off x="11079123" y="5402234"/>
            <a:ext cx="7208877" cy="798982"/>
          </a:xfrm>
          <a:prstGeom prst="rect">
            <a:avLst/>
          </a:prstGeom>
        </p:spPr>
        <p:txBody>
          <a:bodyPr lIns="0" tIns="0" rIns="0" bIns="0" rtlCol="0" anchor="t">
            <a:spAutoFit/>
          </a:bodyPr>
          <a:lstStyle/>
          <a:p>
            <a:pPr algn="l">
              <a:lnSpc>
                <a:spcPts val="3211"/>
              </a:lnSpc>
            </a:pPr>
            <a:r>
              <a:rPr lang="en-US" sz="2294" b="1">
                <a:solidFill>
                  <a:srgbClr val="000000"/>
                </a:solidFill>
                <a:latin typeface="Neue Machina Ultra-Bold"/>
                <a:ea typeface="Neue Machina Ultra-Bold"/>
                <a:cs typeface="Neue Machina Ultra-Bold"/>
                <a:sym typeface="Neue Machina Ultra-Bold"/>
              </a:rPr>
              <a:t>SUPPORT VECTOR MACHINES (SVM)</a:t>
            </a:r>
          </a:p>
          <a:p>
            <a:pPr algn="l">
              <a:lnSpc>
                <a:spcPts val="3211"/>
              </a:lnSpc>
            </a:pPr>
            <a:endParaRPr lang="en-US" sz="2294" b="1">
              <a:solidFill>
                <a:srgbClr val="000000"/>
              </a:solidFill>
              <a:latin typeface="Neue Machina Ultra-Bold"/>
              <a:ea typeface="Neue Machina Ultra-Bold"/>
              <a:cs typeface="Neue Machina Ultra-Bold"/>
              <a:sym typeface="Neue Machina Ultra-Bold"/>
            </a:endParaRPr>
          </a:p>
        </p:txBody>
      </p:sp>
      <p:sp>
        <p:nvSpPr>
          <p:cNvPr id="22" name="TextBox 22"/>
          <p:cNvSpPr txBox="1"/>
          <p:nvPr/>
        </p:nvSpPr>
        <p:spPr>
          <a:xfrm>
            <a:off x="11079123" y="6746883"/>
            <a:ext cx="4019008" cy="398932"/>
          </a:xfrm>
          <a:prstGeom prst="rect">
            <a:avLst/>
          </a:prstGeom>
        </p:spPr>
        <p:txBody>
          <a:bodyPr lIns="0" tIns="0" rIns="0" bIns="0" rtlCol="0" anchor="t">
            <a:spAutoFit/>
          </a:bodyPr>
          <a:lstStyle/>
          <a:p>
            <a:pPr algn="l">
              <a:lnSpc>
                <a:spcPts val="3211"/>
              </a:lnSpc>
            </a:pPr>
            <a:r>
              <a:rPr lang="en-US" sz="2294" b="1">
                <a:solidFill>
                  <a:srgbClr val="000000"/>
                </a:solidFill>
                <a:latin typeface="Neue Machina Ultra-Bold"/>
                <a:ea typeface="Neue Machina Ultra-Bold"/>
                <a:cs typeface="Neue Machina Ultra-Bold"/>
                <a:sym typeface="Neue Machina Ultra-Bold"/>
              </a:rPr>
              <a:t>GRADIENT BOOSTING</a:t>
            </a:r>
          </a:p>
        </p:txBody>
      </p:sp>
      <p:sp>
        <p:nvSpPr>
          <p:cNvPr id="23" name="TextBox 23"/>
          <p:cNvSpPr txBox="1"/>
          <p:nvPr/>
        </p:nvSpPr>
        <p:spPr>
          <a:xfrm>
            <a:off x="11079123" y="7853406"/>
            <a:ext cx="4019008" cy="398932"/>
          </a:xfrm>
          <a:prstGeom prst="rect">
            <a:avLst/>
          </a:prstGeom>
        </p:spPr>
        <p:txBody>
          <a:bodyPr lIns="0" tIns="0" rIns="0" bIns="0" rtlCol="0" anchor="t">
            <a:spAutoFit/>
          </a:bodyPr>
          <a:lstStyle/>
          <a:p>
            <a:pPr algn="l">
              <a:lnSpc>
                <a:spcPts val="3211"/>
              </a:lnSpc>
            </a:pPr>
            <a:r>
              <a:rPr lang="en-US" sz="2294" b="1">
                <a:solidFill>
                  <a:srgbClr val="000000"/>
                </a:solidFill>
                <a:latin typeface="Neue Machina Ultra-Bold"/>
                <a:ea typeface="Neue Machina Ultra-Bold"/>
                <a:cs typeface="Neue Machina Ultra-Bold"/>
                <a:sym typeface="Neue Machina Ultra-Bold"/>
              </a:rPr>
              <a:t>ADA BOOST </a:t>
            </a:r>
          </a:p>
        </p:txBody>
      </p:sp>
      <p:sp>
        <p:nvSpPr>
          <p:cNvPr id="24" name="TextBox 24"/>
          <p:cNvSpPr txBox="1"/>
          <p:nvPr/>
        </p:nvSpPr>
        <p:spPr>
          <a:xfrm>
            <a:off x="11079123" y="8759904"/>
            <a:ext cx="4019008" cy="398932"/>
          </a:xfrm>
          <a:prstGeom prst="rect">
            <a:avLst/>
          </a:prstGeom>
        </p:spPr>
        <p:txBody>
          <a:bodyPr lIns="0" tIns="0" rIns="0" bIns="0" rtlCol="0" anchor="t">
            <a:spAutoFit/>
          </a:bodyPr>
          <a:lstStyle/>
          <a:p>
            <a:pPr algn="l">
              <a:lnSpc>
                <a:spcPts val="3211"/>
              </a:lnSpc>
            </a:pPr>
            <a:r>
              <a:rPr lang="en-US" sz="2294" b="1" dirty="0">
                <a:solidFill>
                  <a:srgbClr val="000000"/>
                </a:solidFill>
                <a:latin typeface="Neue Machina Ultra-Bold"/>
                <a:ea typeface="Neue Machina Ultra-Bold"/>
                <a:cs typeface="Neue Machina Ultra-Bold"/>
                <a:sym typeface="Neue Machina Ultra-Bold"/>
              </a:rPr>
              <a:t>XG BOOST</a:t>
            </a:r>
          </a:p>
        </p:txBody>
      </p:sp>
      <p:pic>
        <p:nvPicPr>
          <p:cNvPr id="28" name="Graphic 27" descr="Checkmark with solid fill">
            <a:extLst>
              <a:ext uri="{FF2B5EF4-FFF2-40B4-BE49-F238E27FC236}">
                <a16:creationId xmlns:a16="http://schemas.microsoft.com/office/drawing/2014/main" id="{45C15BF4-9525-1FD5-D1C6-8E3A2F6038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02874" y="8758831"/>
            <a:ext cx="371505" cy="3715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909222" y="3108802"/>
            <a:ext cx="7357491" cy="5027477"/>
          </a:xfrm>
          <a:custGeom>
            <a:avLst/>
            <a:gdLst/>
            <a:ahLst/>
            <a:cxnLst/>
            <a:rect l="l" t="t" r="r" b="b"/>
            <a:pathLst>
              <a:path w="7357491" h="5027477">
                <a:moveTo>
                  <a:pt x="0" y="0"/>
                </a:moveTo>
                <a:lnTo>
                  <a:pt x="7357491" y="0"/>
                </a:lnTo>
                <a:lnTo>
                  <a:pt x="7357491" y="5027477"/>
                </a:lnTo>
                <a:lnTo>
                  <a:pt x="0" y="5027477"/>
                </a:lnTo>
                <a:lnTo>
                  <a:pt x="0" y="0"/>
                </a:lnTo>
                <a:close/>
              </a:path>
            </a:pathLst>
          </a:custGeom>
          <a:blipFill>
            <a:blip r:embed="rId3"/>
            <a:stretch>
              <a:fillRect l="-1303" r="-12380"/>
            </a:stretch>
          </a:blipFill>
        </p:spPr>
      </p:sp>
      <p:sp>
        <p:nvSpPr>
          <p:cNvPr id="4" name="Freeform 4"/>
          <p:cNvSpPr/>
          <p:nvPr/>
        </p:nvSpPr>
        <p:spPr>
          <a:xfrm>
            <a:off x="9594732" y="3108802"/>
            <a:ext cx="7224026" cy="5027477"/>
          </a:xfrm>
          <a:custGeom>
            <a:avLst/>
            <a:gdLst/>
            <a:ahLst/>
            <a:cxnLst/>
            <a:rect l="l" t="t" r="r" b="b"/>
            <a:pathLst>
              <a:path w="7224026" h="5027477">
                <a:moveTo>
                  <a:pt x="0" y="0"/>
                </a:moveTo>
                <a:lnTo>
                  <a:pt x="7224025" y="0"/>
                </a:lnTo>
                <a:lnTo>
                  <a:pt x="7224025" y="5027477"/>
                </a:lnTo>
                <a:lnTo>
                  <a:pt x="0" y="5027477"/>
                </a:lnTo>
                <a:lnTo>
                  <a:pt x="0" y="0"/>
                </a:lnTo>
                <a:close/>
              </a:path>
            </a:pathLst>
          </a:custGeom>
          <a:blipFill>
            <a:blip r:embed="rId4"/>
            <a:stretch>
              <a:fillRect r="-25820" b="-8668"/>
            </a:stretch>
          </a:blipFill>
        </p:spPr>
      </p:sp>
      <p:sp>
        <p:nvSpPr>
          <p:cNvPr id="5" name="TextBox 5"/>
          <p:cNvSpPr txBox="1"/>
          <p:nvPr/>
        </p:nvSpPr>
        <p:spPr>
          <a:xfrm>
            <a:off x="1909222" y="1472609"/>
            <a:ext cx="6312382" cy="523875"/>
          </a:xfrm>
          <a:prstGeom prst="rect">
            <a:avLst/>
          </a:prstGeom>
        </p:spPr>
        <p:txBody>
          <a:bodyPr lIns="0" tIns="0" rIns="0" bIns="0" rtlCol="0" anchor="t">
            <a:spAutoFit/>
          </a:bodyPr>
          <a:lstStyle/>
          <a:p>
            <a:pPr algn="l">
              <a:lnSpc>
                <a:spcPts val="4200"/>
              </a:lnSpc>
            </a:pPr>
            <a:r>
              <a:rPr lang="en-US" sz="3000">
                <a:solidFill>
                  <a:srgbClr val="FFFFFF"/>
                </a:solidFill>
                <a:latin typeface="Neue Machina"/>
                <a:ea typeface="Neue Machina"/>
                <a:cs typeface="Neue Machina"/>
                <a:sym typeface="Neue Machina"/>
              </a:rPr>
              <a:t>TARGET VARIABLE</a:t>
            </a:r>
          </a:p>
        </p:txBody>
      </p:sp>
      <p:sp>
        <p:nvSpPr>
          <p:cNvPr id="6" name="TextBox 6"/>
          <p:cNvSpPr txBox="1"/>
          <p:nvPr/>
        </p:nvSpPr>
        <p:spPr>
          <a:xfrm>
            <a:off x="1909222" y="2328165"/>
            <a:ext cx="9139778" cy="1067215"/>
          </a:xfrm>
          <a:prstGeom prst="rect">
            <a:avLst/>
          </a:prstGeom>
        </p:spPr>
        <p:txBody>
          <a:bodyPr wrap="square" lIns="0" tIns="0" rIns="0" bIns="0" rtlCol="0" anchor="t">
            <a:spAutoFit/>
          </a:bodyPr>
          <a:lstStyle/>
          <a:p>
            <a:pPr>
              <a:lnSpc>
                <a:spcPts val="4323"/>
              </a:lnSpc>
            </a:pPr>
            <a:r>
              <a:rPr lang="en-US" sz="3088" dirty="0">
                <a:solidFill>
                  <a:srgbClr val="FFFFFF"/>
                </a:solidFill>
                <a:latin typeface="Canva Sans"/>
                <a:ea typeface="Canva Sans"/>
                <a:cs typeface="Canva Sans"/>
                <a:sym typeface="Canva Sans"/>
              </a:rPr>
              <a:t>We are dealing with an imbalanced dataset</a:t>
            </a:r>
          </a:p>
          <a:p>
            <a:pPr algn="ctr">
              <a:lnSpc>
                <a:spcPts val="4323"/>
              </a:lnSpc>
            </a:pPr>
            <a:endParaRPr lang="en-US" sz="3088" dirty="0">
              <a:solidFill>
                <a:srgbClr val="FFFFFF"/>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9316576" cy="10287000"/>
          </a:xfrm>
          <a:custGeom>
            <a:avLst/>
            <a:gdLst/>
            <a:ahLst/>
            <a:cxnLst/>
            <a:rect l="l" t="t" r="r" b="b"/>
            <a:pathLst>
              <a:path w="9316576" h="10287000">
                <a:moveTo>
                  <a:pt x="0" y="0"/>
                </a:moveTo>
                <a:lnTo>
                  <a:pt x="9316576" y="0"/>
                </a:lnTo>
                <a:lnTo>
                  <a:pt x="9316576" y="10287000"/>
                </a:lnTo>
                <a:lnTo>
                  <a:pt x="0" y="10287000"/>
                </a:lnTo>
                <a:lnTo>
                  <a:pt x="0" y="0"/>
                </a:lnTo>
                <a:close/>
              </a:path>
            </a:pathLst>
          </a:custGeom>
          <a:blipFill>
            <a:blip r:embed="rId2"/>
            <a:stretch>
              <a:fillRect l="-12499" r="-53072"/>
            </a:stretch>
          </a:blipFill>
        </p:spPr>
      </p:sp>
      <p:sp>
        <p:nvSpPr>
          <p:cNvPr id="6" name="TextBox 6"/>
          <p:cNvSpPr txBox="1"/>
          <p:nvPr/>
        </p:nvSpPr>
        <p:spPr>
          <a:xfrm>
            <a:off x="1348834" y="4175031"/>
            <a:ext cx="5957077" cy="2302510"/>
          </a:xfrm>
          <a:prstGeom prst="rect">
            <a:avLst/>
          </a:prstGeom>
        </p:spPr>
        <p:txBody>
          <a:bodyPr lIns="0" tIns="0" rIns="0" bIns="0" rtlCol="0" anchor="t">
            <a:spAutoFit/>
          </a:bodyPr>
          <a:lstStyle/>
          <a:p>
            <a:pPr algn="l">
              <a:lnSpc>
                <a:spcPts val="9169"/>
              </a:lnSpc>
            </a:pPr>
            <a:r>
              <a:rPr lang="en-US" sz="6999">
                <a:solidFill>
                  <a:srgbClr val="FFFFFF"/>
                </a:solidFill>
                <a:latin typeface="Neue Machina"/>
                <a:ea typeface="Neue Machina"/>
                <a:cs typeface="Neue Machina"/>
                <a:sym typeface="Neue Machina"/>
              </a:rPr>
              <a:t>EVALUATION METRICS</a:t>
            </a:r>
          </a:p>
        </p:txBody>
      </p:sp>
      <p:sp>
        <p:nvSpPr>
          <p:cNvPr id="7" name="Freeform 7"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3"/>
            <a:stretch>
              <a:fillRect l="-4316" r="-3591"/>
            </a:stretch>
          </a:blipFill>
        </p:spPr>
      </p:sp>
      <p:grpSp>
        <p:nvGrpSpPr>
          <p:cNvPr id="8" name="Group 8"/>
          <p:cNvGrpSpPr/>
          <p:nvPr/>
        </p:nvGrpSpPr>
        <p:grpSpPr>
          <a:xfrm>
            <a:off x="0" y="9696450"/>
            <a:ext cx="11211776" cy="547687"/>
            <a:chOff x="0" y="0"/>
            <a:chExt cx="14949034" cy="730250"/>
          </a:xfrm>
        </p:grpSpPr>
        <p:sp>
          <p:nvSpPr>
            <p:cNvPr id="9" name="Freeform 9"/>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10" name="TextBox 10"/>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1" name="TextBox 11"/>
          <p:cNvSpPr txBox="1"/>
          <p:nvPr/>
        </p:nvSpPr>
        <p:spPr>
          <a:xfrm>
            <a:off x="9501048" y="1947137"/>
            <a:ext cx="7768626" cy="5707730"/>
          </a:xfrm>
          <a:prstGeom prst="rect">
            <a:avLst/>
          </a:prstGeom>
        </p:spPr>
        <p:txBody>
          <a:bodyPr lIns="0" tIns="0" rIns="0" bIns="0" rtlCol="0" anchor="t">
            <a:spAutoFit/>
          </a:bodyPr>
          <a:lstStyle/>
          <a:p>
            <a:pPr algn="l">
              <a:lnSpc>
                <a:spcPts val="5735"/>
              </a:lnSpc>
            </a:pPr>
            <a:r>
              <a:rPr lang="en-US" sz="2294" b="1">
                <a:solidFill>
                  <a:srgbClr val="080804"/>
                </a:solidFill>
                <a:latin typeface="Neue Machina Ultra-Bold"/>
                <a:ea typeface="Neue Machina Ultra-Bold"/>
                <a:cs typeface="Neue Machina Ultra-Bold"/>
                <a:sym typeface="Neue Machina Ultra-Bold"/>
              </a:rPr>
              <a:t>FOR CLASSIFICATION, WE USED METRICS LIKE</a:t>
            </a:r>
          </a:p>
          <a:p>
            <a:pPr algn="l">
              <a:lnSpc>
                <a:spcPts val="5735"/>
              </a:lnSpc>
            </a:pPr>
            <a:r>
              <a:rPr lang="en-US" sz="2294" b="1">
                <a:solidFill>
                  <a:srgbClr val="080804"/>
                </a:solidFill>
                <a:latin typeface="Neue Machina Ultra-Bold"/>
                <a:ea typeface="Neue Machina Ultra-Bold"/>
                <a:cs typeface="Neue Machina Ultra-Bold"/>
                <a:sym typeface="Neue Machina Ultra-Bold"/>
              </a:rPr>
              <a:t>•ACCURACY</a:t>
            </a:r>
          </a:p>
          <a:p>
            <a:pPr algn="l">
              <a:lnSpc>
                <a:spcPts val="5735"/>
              </a:lnSpc>
            </a:pPr>
            <a:r>
              <a:rPr lang="en-US" sz="2294" b="1">
                <a:solidFill>
                  <a:srgbClr val="080804"/>
                </a:solidFill>
                <a:latin typeface="Neue Machina Ultra-Bold"/>
                <a:ea typeface="Neue Machina Ultra-Bold"/>
                <a:cs typeface="Neue Machina Ultra-Bold"/>
                <a:sym typeface="Neue Machina Ultra-Bold"/>
              </a:rPr>
              <a:t>•RECALL</a:t>
            </a:r>
          </a:p>
          <a:p>
            <a:pPr algn="l">
              <a:lnSpc>
                <a:spcPts val="5735"/>
              </a:lnSpc>
            </a:pPr>
            <a:r>
              <a:rPr lang="en-US" sz="2294" b="1">
                <a:solidFill>
                  <a:srgbClr val="080804"/>
                </a:solidFill>
                <a:latin typeface="Neue Machina Ultra-Bold"/>
                <a:ea typeface="Neue Machina Ultra-Bold"/>
                <a:cs typeface="Neue Machina Ultra-Bold"/>
                <a:sym typeface="Neue Machina Ultra-Bold"/>
              </a:rPr>
              <a:t>•PRECISION</a:t>
            </a:r>
          </a:p>
          <a:p>
            <a:pPr algn="l">
              <a:lnSpc>
                <a:spcPts val="5735"/>
              </a:lnSpc>
            </a:pPr>
            <a:r>
              <a:rPr lang="en-US" sz="2294" b="1">
                <a:solidFill>
                  <a:srgbClr val="080804"/>
                </a:solidFill>
                <a:latin typeface="Neue Machina Ultra-Bold"/>
                <a:ea typeface="Neue Machina Ultra-Bold"/>
                <a:cs typeface="Neue Machina Ultra-Bold"/>
                <a:sym typeface="Neue Machina Ultra-Bold"/>
              </a:rPr>
              <a:t>•F1 SCORE</a:t>
            </a:r>
          </a:p>
          <a:p>
            <a:pPr algn="l">
              <a:lnSpc>
                <a:spcPts val="5735"/>
              </a:lnSpc>
            </a:pPr>
            <a:r>
              <a:rPr lang="en-US" sz="2294" b="1">
                <a:solidFill>
                  <a:srgbClr val="080804"/>
                </a:solidFill>
                <a:latin typeface="Neue Machina Ultra-Bold"/>
                <a:ea typeface="Neue Machina Ultra-Bold"/>
                <a:cs typeface="Neue Machina Ultra-Bold"/>
                <a:sym typeface="Neue Machina Ultra-Bold"/>
              </a:rPr>
              <a:t>•CONFUSION MATRICS AND </a:t>
            </a:r>
          </a:p>
          <a:p>
            <a:pPr algn="l">
              <a:lnSpc>
                <a:spcPts val="5735"/>
              </a:lnSpc>
            </a:pPr>
            <a:r>
              <a:rPr lang="en-US" sz="2294" b="1">
                <a:solidFill>
                  <a:srgbClr val="080804"/>
                </a:solidFill>
                <a:latin typeface="Neue Machina Ultra-Bold"/>
                <a:ea typeface="Neue Machina Ultra-Bold"/>
                <a:cs typeface="Neue Machina Ultra-Bold"/>
                <a:sym typeface="Neue Machina Ultra-Bold"/>
              </a:rPr>
              <a:t>•CLASSIFICATION REPORT </a:t>
            </a:r>
          </a:p>
          <a:p>
            <a:pPr algn="l">
              <a:lnSpc>
                <a:spcPts val="5735"/>
              </a:lnSpc>
            </a:pPr>
            <a:endParaRPr lang="en-US" sz="2294" b="1">
              <a:solidFill>
                <a:srgbClr val="080804"/>
              </a:solidFill>
              <a:latin typeface="Neue Machina Ultra-Bold"/>
              <a:ea typeface="Neue Machina Ultra-Bold"/>
              <a:cs typeface="Neue Machina Ultra-Bold"/>
              <a:sym typeface="Neue Machina Ul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0" y="-210907"/>
            <a:ext cx="9537316" cy="10722603"/>
            <a:chOff x="0" y="0"/>
            <a:chExt cx="2511886" cy="2824060"/>
          </a:xfrm>
        </p:grpSpPr>
        <p:sp>
          <p:nvSpPr>
            <p:cNvPr id="3" name="Freeform 3"/>
            <p:cNvSpPr/>
            <p:nvPr/>
          </p:nvSpPr>
          <p:spPr>
            <a:xfrm>
              <a:off x="0" y="0"/>
              <a:ext cx="2511886" cy="2824060"/>
            </a:xfrm>
            <a:custGeom>
              <a:avLst/>
              <a:gdLst/>
              <a:ahLst/>
              <a:cxnLst/>
              <a:rect l="l" t="t" r="r" b="b"/>
              <a:pathLst>
                <a:path w="2511886" h="2824060">
                  <a:moveTo>
                    <a:pt x="0" y="0"/>
                  </a:moveTo>
                  <a:lnTo>
                    <a:pt x="2511886" y="0"/>
                  </a:lnTo>
                  <a:lnTo>
                    <a:pt x="2511886" y="2824060"/>
                  </a:lnTo>
                  <a:lnTo>
                    <a:pt x="0" y="2824060"/>
                  </a:lnTo>
                  <a:close/>
                </a:path>
              </a:pathLst>
            </a:custGeom>
            <a:solidFill>
              <a:srgbClr val="000000"/>
            </a:solidFill>
          </p:spPr>
        </p:sp>
        <p:sp>
          <p:nvSpPr>
            <p:cNvPr id="4" name="TextBox 4"/>
            <p:cNvSpPr txBox="1"/>
            <p:nvPr/>
          </p:nvSpPr>
          <p:spPr>
            <a:xfrm>
              <a:off x="0" y="-57150"/>
              <a:ext cx="2511886" cy="2881210"/>
            </a:xfrm>
            <a:prstGeom prst="rect">
              <a:avLst/>
            </a:prstGeom>
          </p:spPr>
          <p:txBody>
            <a:bodyPr lIns="50800" tIns="50800" rIns="50800" bIns="50800" rtlCol="0" anchor="ctr"/>
            <a:lstStyle/>
            <a:p>
              <a:pPr algn="ctr">
                <a:lnSpc>
                  <a:spcPts val="3211"/>
                </a:lnSpc>
              </a:pPr>
              <a:endParaRPr/>
            </a:p>
          </p:txBody>
        </p:sp>
      </p:grpSp>
      <p:sp>
        <p:nvSpPr>
          <p:cNvPr id="5" name="Freeform 5"/>
          <p:cNvSpPr/>
          <p:nvPr/>
        </p:nvSpPr>
        <p:spPr>
          <a:xfrm>
            <a:off x="0" y="0"/>
            <a:ext cx="9316576" cy="10287000"/>
          </a:xfrm>
          <a:custGeom>
            <a:avLst/>
            <a:gdLst/>
            <a:ahLst/>
            <a:cxnLst/>
            <a:rect l="l" t="t" r="r" b="b"/>
            <a:pathLst>
              <a:path w="9316576" h="10287000">
                <a:moveTo>
                  <a:pt x="0" y="0"/>
                </a:moveTo>
                <a:lnTo>
                  <a:pt x="9316576" y="0"/>
                </a:lnTo>
                <a:lnTo>
                  <a:pt x="9316576" y="10287000"/>
                </a:lnTo>
                <a:lnTo>
                  <a:pt x="0" y="10287000"/>
                </a:lnTo>
                <a:lnTo>
                  <a:pt x="0" y="0"/>
                </a:lnTo>
                <a:close/>
              </a:path>
            </a:pathLst>
          </a:custGeom>
          <a:blipFill>
            <a:blip r:embed="rId2"/>
            <a:stretch>
              <a:fillRect l="-12499" r="-53072"/>
            </a:stretch>
          </a:blipFill>
        </p:spPr>
      </p:sp>
      <p:sp>
        <p:nvSpPr>
          <p:cNvPr id="6" name="TextBox 6"/>
          <p:cNvSpPr txBox="1"/>
          <p:nvPr/>
        </p:nvSpPr>
        <p:spPr>
          <a:xfrm>
            <a:off x="1028700" y="1701654"/>
            <a:ext cx="6594159" cy="4626610"/>
          </a:xfrm>
          <a:prstGeom prst="rect">
            <a:avLst/>
          </a:prstGeom>
        </p:spPr>
        <p:txBody>
          <a:bodyPr lIns="0" tIns="0" rIns="0" bIns="0" rtlCol="0" anchor="t">
            <a:spAutoFit/>
          </a:bodyPr>
          <a:lstStyle/>
          <a:p>
            <a:pPr algn="l">
              <a:lnSpc>
                <a:spcPts val="9169"/>
              </a:lnSpc>
            </a:pPr>
            <a:r>
              <a:rPr lang="en-US" sz="6999" dirty="0">
                <a:solidFill>
                  <a:srgbClr val="FFFFFF"/>
                </a:solidFill>
                <a:latin typeface="Neue Machina"/>
                <a:ea typeface="Neue Machina"/>
                <a:cs typeface="Neue Machina"/>
                <a:sym typeface="Neue Machina"/>
              </a:rPr>
              <a:t>EXPLORATORY</a:t>
            </a:r>
          </a:p>
          <a:p>
            <a:pPr algn="l">
              <a:lnSpc>
                <a:spcPts val="9169"/>
              </a:lnSpc>
            </a:pPr>
            <a:r>
              <a:rPr lang="en-US" sz="6999" dirty="0">
                <a:solidFill>
                  <a:srgbClr val="FFFFFF"/>
                </a:solidFill>
                <a:latin typeface="Neue Machina"/>
                <a:ea typeface="Neue Machina"/>
                <a:cs typeface="Neue Machina"/>
                <a:sym typeface="Neue Machina"/>
              </a:rPr>
              <a:t>DATA ANALYSIS (EDA)</a:t>
            </a:r>
          </a:p>
        </p:txBody>
      </p:sp>
      <p:sp>
        <p:nvSpPr>
          <p:cNvPr id="7" name="Freeform 7"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3"/>
            <a:stretch>
              <a:fillRect l="-4316" r="-3591"/>
            </a:stretch>
          </a:blipFill>
        </p:spPr>
      </p:sp>
      <p:grpSp>
        <p:nvGrpSpPr>
          <p:cNvPr id="8" name="Group 8"/>
          <p:cNvGrpSpPr/>
          <p:nvPr/>
        </p:nvGrpSpPr>
        <p:grpSpPr>
          <a:xfrm>
            <a:off x="0" y="9696450"/>
            <a:ext cx="11211776" cy="547687"/>
            <a:chOff x="0" y="0"/>
            <a:chExt cx="14949034" cy="730250"/>
          </a:xfrm>
        </p:grpSpPr>
        <p:sp>
          <p:nvSpPr>
            <p:cNvPr id="9" name="Freeform 9"/>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10" name="TextBox 10"/>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
        <p:nvSpPr>
          <p:cNvPr id="11" name="TextBox 11"/>
          <p:cNvSpPr txBox="1"/>
          <p:nvPr/>
        </p:nvSpPr>
        <p:spPr>
          <a:xfrm>
            <a:off x="9501048" y="1223237"/>
            <a:ext cx="7768626" cy="7155530"/>
          </a:xfrm>
          <a:prstGeom prst="rect">
            <a:avLst/>
          </a:prstGeom>
        </p:spPr>
        <p:txBody>
          <a:bodyPr lIns="0" tIns="0" rIns="0" bIns="0" rtlCol="0" anchor="t">
            <a:spAutoFit/>
          </a:bodyPr>
          <a:lstStyle/>
          <a:p>
            <a:pPr algn="l">
              <a:lnSpc>
                <a:spcPts val="5735"/>
              </a:lnSpc>
            </a:pPr>
            <a:r>
              <a:rPr lang="en-US" sz="2294" b="1" dirty="0">
                <a:solidFill>
                  <a:srgbClr val="080804"/>
                </a:solidFill>
                <a:latin typeface="Neue Machina Ultra-Bold"/>
                <a:ea typeface="Neue Machina Ultra-Bold"/>
                <a:cs typeface="Neue Machina Ultra-Bold"/>
                <a:sym typeface="Neue Machina Ultra-Bold"/>
              </a:rPr>
              <a:t>•Understanding the data</a:t>
            </a:r>
          </a:p>
          <a:p>
            <a:pPr algn="l">
              <a:lnSpc>
                <a:spcPts val="5735"/>
              </a:lnSpc>
            </a:pPr>
            <a:r>
              <a:rPr lang="en-US" sz="2294" b="1" dirty="0">
                <a:solidFill>
                  <a:srgbClr val="080804"/>
                </a:solidFill>
                <a:latin typeface="Neue Machina Ultra-Bold"/>
                <a:ea typeface="Neue Machina Ultra-Bold"/>
                <a:cs typeface="Neue Machina Ultra-Bold"/>
                <a:sym typeface="Neue Machina Ultra-Bold"/>
              </a:rPr>
              <a:t>•Handling the Missing Values</a:t>
            </a:r>
          </a:p>
          <a:p>
            <a:pPr algn="l">
              <a:lnSpc>
                <a:spcPts val="5735"/>
              </a:lnSpc>
            </a:pPr>
            <a:r>
              <a:rPr lang="en-US" sz="2294" b="1" dirty="0">
                <a:solidFill>
                  <a:srgbClr val="080804"/>
                </a:solidFill>
                <a:latin typeface="Neue Machina Ultra-Bold"/>
                <a:ea typeface="Neue Machina Ultra-Bold"/>
                <a:cs typeface="Neue Machina Ultra-Bold"/>
                <a:sym typeface="Neue Machina Ultra-Bold"/>
              </a:rPr>
              <a:t>•Outlier Analysis</a:t>
            </a:r>
          </a:p>
          <a:p>
            <a:pPr algn="l">
              <a:lnSpc>
                <a:spcPts val="5735"/>
              </a:lnSpc>
            </a:pPr>
            <a:r>
              <a:rPr lang="en-US" sz="2294" b="1" dirty="0">
                <a:solidFill>
                  <a:srgbClr val="080804"/>
                </a:solidFill>
                <a:latin typeface="Neue Machina Ultra-Bold"/>
                <a:ea typeface="Neue Machina Ultra-Bold"/>
                <a:cs typeface="Neue Machina Ultra-Bold"/>
                <a:sym typeface="Neue Machina Ultra-Bold"/>
              </a:rPr>
              <a:t>•Univariate Analysis</a:t>
            </a:r>
          </a:p>
          <a:p>
            <a:pPr algn="l">
              <a:lnSpc>
                <a:spcPts val="5735"/>
              </a:lnSpc>
            </a:pPr>
            <a:r>
              <a:rPr lang="en-US" sz="2294" b="1" dirty="0">
                <a:solidFill>
                  <a:srgbClr val="080804"/>
                </a:solidFill>
                <a:latin typeface="Neue Machina Ultra-Bold"/>
                <a:ea typeface="Neue Machina Ultra-Bold"/>
                <a:cs typeface="Neue Machina Ultra-Bold"/>
                <a:sym typeface="Neue Machina Ultra-Bold"/>
              </a:rPr>
              <a:t>•Bivariate Analysis</a:t>
            </a:r>
          </a:p>
          <a:p>
            <a:pPr algn="l">
              <a:lnSpc>
                <a:spcPts val="5735"/>
              </a:lnSpc>
            </a:pPr>
            <a:r>
              <a:rPr lang="en-US" sz="2294" b="1" dirty="0">
                <a:solidFill>
                  <a:srgbClr val="080804"/>
                </a:solidFill>
                <a:latin typeface="Neue Machina Ultra-Bold"/>
                <a:ea typeface="Neue Machina Ultra-Bold"/>
                <a:cs typeface="Neue Machina Ultra-Bold"/>
                <a:sym typeface="Neue Machina Ultra-Bold"/>
              </a:rPr>
              <a:t>•Standardizing all values to one scale(min-max Scaler)</a:t>
            </a:r>
          </a:p>
          <a:p>
            <a:pPr algn="l">
              <a:lnSpc>
                <a:spcPts val="5735"/>
              </a:lnSpc>
            </a:pPr>
            <a:r>
              <a:rPr lang="en-US" sz="2294" b="1" dirty="0">
                <a:solidFill>
                  <a:srgbClr val="080804"/>
                </a:solidFill>
                <a:latin typeface="Neue Machina Ultra-Bold"/>
                <a:ea typeface="Neue Machina Ultra-Bold"/>
                <a:cs typeface="Neue Machina Ultra-Bold"/>
                <a:sym typeface="Neue Machina Ultra-Bold"/>
              </a:rPr>
              <a:t>•Label Encoding</a:t>
            </a:r>
          </a:p>
          <a:p>
            <a:pPr algn="l">
              <a:lnSpc>
                <a:spcPts val="5735"/>
              </a:lnSpc>
            </a:pPr>
            <a:endParaRPr lang="en-US" sz="2294" b="1" dirty="0">
              <a:solidFill>
                <a:srgbClr val="080804"/>
              </a:solidFill>
              <a:latin typeface="Neue Machina Ultra-Bold"/>
              <a:ea typeface="Neue Machina Ultra-Bold"/>
              <a:cs typeface="Neue Machina Ultra-Bold"/>
              <a:sym typeface="Neue Machina Ultra-Bold"/>
            </a:endParaRPr>
          </a:p>
          <a:p>
            <a:pPr algn="l">
              <a:lnSpc>
                <a:spcPts val="5735"/>
              </a:lnSpc>
            </a:pPr>
            <a:endParaRPr lang="en-US" sz="2294" b="1" dirty="0">
              <a:solidFill>
                <a:srgbClr val="080804"/>
              </a:solidFill>
              <a:latin typeface="Neue Machina Ultra-Bold"/>
              <a:ea typeface="Neue Machina Ultra-Bold"/>
              <a:cs typeface="Neue Machina Ultra-Bold"/>
              <a:sym typeface="Neue Machina Ul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909222" y="2572356"/>
            <a:ext cx="755087" cy="579971"/>
          </a:xfrm>
          <a:custGeom>
            <a:avLst/>
            <a:gdLst/>
            <a:ahLst/>
            <a:cxnLst/>
            <a:rect l="l" t="t" r="r" b="b"/>
            <a:pathLst>
              <a:path w="755087" h="579971">
                <a:moveTo>
                  <a:pt x="0" y="0"/>
                </a:moveTo>
                <a:lnTo>
                  <a:pt x="755087" y="0"/>
                </a:lnTo>
                <a:lnTo>
                  <a:pt x="755087" y="579972"/>
                </a:lnTo>
                <a:lnTo>
                  <a:pt x="0" y="5799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flipV="1">
            <a:off x="-358013" y="699659"/>
            <a:ext cx="19292703" cy="0"/>
          </a:xfrm>
          <a:prstGeom prst="line">
            <a:avLst/>
          </a:prstGeom>
          <a:ln w="9525" cap="flat">
            <a:solidFill>
              <a:srgbClr val="FFFFFF"/>
            </a:solidFill>
            <a:prstDash val="solid"/>
            <a:headEnd type="none" w="sm" len="sm"/>
            <a:tailEnd type="none" w="sm" len="sm"/>
          </a:ln>
        </p:spPr>
      </p:sp>
      <p:sp>
        <p:nvSpPr>
          <p:cNvPr id="5" name="Freeform 5"/>
          <p:cNvSpPr/>
          <p:nvPr/>
        </p:nvSpPr>
        <p:spPr>
          <a:xfrm>
            <a:off x="1909222" y="3605429"/>
            <a:ext cx="755087" cy="579971"/>
          </a:xfrm>
          <a:custGeom>
            <a:avLst/>
            <a:gdLst/>
            <a:ahLst/>
            <a:cxnLst/>
            <a:rect l="l" t="t" r="r" b="b"/>
            <a:pathLst>
              <a:path w="755087" h="579971">
                <a:moveTo>
                  <a:pt x="0" y="0"/>
                </a:moveTo>
                <a:lnTo>
                  <a:pt x="755087" y="0"/>
                </a:lnTo>
                <a:lnTo>
                  <a:pt x="755087" y="579971"/>
                </a:lnTo>
                <a:lnTo>
                  <a:pt x="0" y="5799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954704" y="4563529"/>
            <a:ext cx="755087" cy="579971"/>
          </a:xfrm>
          <a:custGeom>
            <a:avLst/>
            <a:gdLst/>
            <a:ahLst/>
            <a:cxnLst/>
            <a:rect l="l" t="t" r="r" b="b"/>
            <a:pathLst>
              <a:path w="755087" h="579971">
                <a:moveTo>
                  <a:pt x="0" y="0"/>
                </a:moveTo>
                <a:lnTo>
                  <a:pt x="755087" y="0"/>
                </a:lnTo>
                <a:lnTo>
                  <a:pt x="755087" y="579971"/>
                </a:lnTo>
                <a:lnTo>
                  <a:pt x="0" y="5799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954704" y="5587105"/>
            <a:ext cx="755087" cy="579971"/>
          </a:xfrm>
          <a:custGeom>
            <a:avLst/>
            <a:gdLst/>
            <a:ahLst/>
            <a:cxnLst/>
            <a:rect l="l" t="t" r="r" b="b"/>
            <a:pathLst>
              <a:path w="755087" h="579971">
                <a:moveTo>
                  <a:pt x="0" y="0"/>
                </a:moveTo>
                <a:lnTo>
                  <a:pt x="755087" y="0"/>
                </a:lnTo>
                <a:lnTo>
                  <a:pt x="755087" y="579971"/>
                </a:lnTo>
                <a:lnTo>
                  <a:pt x="0" y="5799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069628" y="6614751"/>
            <a:ext cx="755087" cy="579971"/>
          </a:xfrm>
          <a:custGeom>
            <a:avLst/>
            <a:gdLst/>
            <a:ahLst/>
            <a:cxnLst/>
            <a:rect l="l" t="t" r="r" b="b"/>
            <a:pathLst>
              <a:path w="755087" h="579971">
                <a:moveTo>
                  <a:pt x="0" y="0"/>
                </a:moveTo>
                <a:lnTo>
                  <a:pt x="755088" y="0"/>
                </a:lnTo>
                <a:lnTo>
                  <a:pt x="755088" y="579972"/>
                </a:lnTo>
                <a:lnTo>
                  <a:pt x="0" y="5799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909222" y="1472609"/>
            <a:ext cx="6312382" cy="523875"/>
          </a:xfrm>
          <a:prstGeom prst="rect">
            <a:avLst/>
          </a:prstGeom>
        </p:spPr>
        <p:txBody>
          <a:bodyPr lIns="0" tIns="0" rIns="0" bIns="0" rtlCol="0" anchor="t">
            <a:spAutoFit/>
          </a:bodyPr>
          <a:lstStyle/>
          <a:p>
            <a:pPr algn="l">
              <a:lnSpc>
                <a:spcPts val="4200"/>
              </a:lnSpc>
            </a:pPr>
            <a:r>
              <a:rPr lang="en-US" sz="3000">
                <a:solidFill>
                  <a:srgbClr val="FFFFFF"/>
                </a:solidFill>
                <a:latin typeface="Neue Machina"/>
                <a:ea typeface="Neue Machina"/>
                <a:cs typeface="Neue Machina"/>
                <a:sym typeface="Neue Machina"/>
              </a:rPr>
              <a:t>DATASET AND UNDERSTANDING</a:t>
            </a:r>
          </a:p>
        </p:txBody>
      </p:sp>
      <p:sp>
        <p:nvSpPr>
          <p:cNvPr id="10" name="TextBox 10"/>
          <p:cNvSpPr txBox="1"/>
          <p:nvPr/>
        </p:nvSpPr>
        <p:spPr>
          <a:xfrm>
            <a:off x="2986041" y="2696924"/>
            <a:ext cx="2834640" cy="283210"/>
          </a:xfrm>
          <a:prstGeom prst="rect">
            <a:avLst/>
          </a:prstGeom>
        </p:spPr>
        <p:txBody>
          <a:bodyPr lIns="0" tIns="0" rIns="0" bIns="0" rtlCol="0" anchor="t">
            <a:spAutoFit/>
          </a:bodyPr>
          <a:lstStyle/>
          <a:p>
            <a:pPr algn="ctr">
              <a:lnSpc>
                <a:spcPts val="2239"/>
              </a:lnSpc>
            </a:pPr>
            <a:r>
              <a:rPr lang="en-US" sz="1599">
                <a:solidFill>
                  <a:srgbClr val="FFFFFF"/>
                </a:solidFill>
                <a:latin typeface="Neue Machina"/>
                <a:ea typeface="Neue Machina"/>
                <a:cs typeface="Neue Machina"/>
                <a:sym typeface="Neue Machina"/>
              </a:rPr>
              <a:t>Source: SDSS from Kaggle </a:t>
            </a:r>
          </a:p>
        </p:txBody>
      </p:sp>
      <p:sp>
        <p:nvSpPr>
          <p:cNvPr id="11" name="TextBox 11"/>
          <p:cNvSpPr txBox="1"/>
          <p:nvPr/>
        </p:nvSpPr>
        <p:spPr>
          <a:xfrm>
            <a:off x="2986041" y="3729997"/>
            <a:ext cx="2789158" cy="283210"/>
          </a:xfrm>
          <a:prstGeom prst="rect">
            <a:avLst/>
          </a:prstGeom>
        </p:spPr>
        <p:txBody>
          <a:bodyPr lIns="0" tIns="0" rIns="0" bIns="0" rtlCol="0" anchor="t">
            <a:spAutoFit/>
          </a:bodyPr>
          <a:lstStyle/>
          <a:p>
            <a:pPr algn="ctr">
              <a:lnSpc>
                <a:spcPts val="2239"/>
              </a:lnSpc>
            </a:pPr>
            <a:r>
              <a:rPr lang="en-US" sz="1599">
                <a:solidFill>
                  <a:srgbClr val="FFFFFF"/>
                </a:solidFill>
                <a:latin typeface="Neue Machina"/>
                <a:ea typeface="Neue Machina"/>
                <a:cs typeface="Neue Machina"/>
                <a:sym typeface="Neue Machina"/>
              </a:rPr>
              <a:t>Data Shape (1,00,000, 18) </a:t>
            </a:r>
          </a:p>
        </p:txBody>
      </p:sp>
      <p:sp>
        <p:nvSpPr>
          <p:cNvPr id="12" name="TextBox 12"/>
          <p:cNvSpPr txBox="1"/>
          <p:nvPr/>
        </p:nvSpPr>
        <p:spPr>
          <a:xfrm>
            <a:off x="2986041" y="4446645"/>
            <a:ext cx="13304560" cy="835660"/>
          </a:xfrm>
          <a:prstGeom prst="rect">
            <a:avLst/>
          </a:prstGeom>
        </p:spPr>
        <p:txBody>
          <a:bodyPr lIns="0" tIns="0" rIns="0" bIns="0" rtlCol="0" anchor="t">
            <a:spAutoFit/>
          </a:bodyPr>
          <a:lstStyle/>
          <a:p>
            <a:pPr algn="l">
              <a:lnSpc>
                <a:spcPts val="2239"/>
              </a:lnSpc>
            </a:pPr>
            <a:r>
              <a:rPr lang="en-US" sz="1599">
                <a:solidFill>
                  <a:srgbClr val="FFFFFF"/>
                </a:solidFill>
                <a:latin typeface="Neue Machina"/>
                <a:ea typeface="Neue Machina"/>
                <a:cs typeface="Neue Machina"/>
                <a:sym typeface="Neue Machina"/>
              </a:rPr>
              <a:t>17 Numerical Data -obj_ID, alpha, delta, u, g, r, i, z (spectral data magnitudes), run_ID, rerun_ID,cam_col, field_ID, spec_obj_ID, redshift (important for quasars), plate, MJD, fiber_ID</a:t>
            </a:r>
          </a:p>
          <a:p>
            <a:pPr algn="ctr">
              <a:lnSpc>
                <a:spcPts val="2239"/>
              </a:lnSpc>
            </a:pPr>
            <a:endParaRPr lang="en-US" sz="1599">
              <a:solidFill>
                <a:srgbClr val="FFFFFF"/>
              </a:solidFill>
              <a:latin typeface="Neue Machina"/>
              <a:ea typeface="Neue Machina"/>
              <a:cs typeface="Neue Machina"/>
              <a:sym typeface="Neue Machina"/>
            </a:endParaRPr>
          </a:p>
        </p:txBody>
      </p:sp>
      <p:sp>
        <p:nvSpPr>
          <p:cNvPr id="13" name="TextBox 13"/>
          <p:cNvSpPr txBox="1"/>
          <p:nvPr/>
        </p:nvSpPr>
        <p:spPr>
          <a:xfrm>
            <a:off x="2986041" y="5706860"/>
            <a:ext cx="7301627" cy="283210"/>
          </a:xfrm>
          <a:prstGeom prst="rect">
            <a:avLst/>
          </a:prstGeom>
        </p:spPr>
        <p:txBody>
          <a:bodyPr lIns="0" tIns="0" rIns="0" bIns="0" rtlCol="0" anchor="t">
            <a:spAutoFit/>
          </a:bodyPr>
          <a:lstStyle/>
          <a:p>
            <a:pPr algn="ctr">
              <a:lnSpc>
                <a:spcPts val="2239"/>
              </a:lnSpc>
            </a:pPr>
            <a:r>
              <a:rPr lang="en-US" sz="1599">
                <a:solidFill>
                  <a:srgbClr val="FFFFFF"/>
                </a:solidFill>
                <a:latin typeface="Neue Machina"/>
                <a:ea typeface="Neue Machina"/>
                <a:cs typeface="Neue Machina"/>
                <a:sym typeface="Neue Machina"/>
              </a:rPr>
              <a:t>1 Categorical Data -Indicates object type (Star, Galaxy and Quasar)  </a:t>
            </a:r>
          </a:p>
        </p:txBody>
      </p:sp>
      <p:sp>
        <p:nvSpPr>
          <p:cNvPr id="14" name="TextBox 14"/>
          <p:cNvSpPr txBox="1"/>
          <p:nvPr/>
        </p:nvSpPr>
        <p:spPr>
          <a:xfrm>
            <a:off x="2986041" y="6635287"/>
            <a:ext cx="10746701" cy="559435"/>
          </a:xfrm>
          <a:prstGeom prst="rect">
            <a:avLst/>
          </a:prstGeom>
        </p:spPr>
        <p:txBody>
          <a:bodyPr lIns="0" tIns="0" rIns="0" bIns="0" rtlCol="0" anchor="t">
            <a:spAutoFit/>
          </a:bodyPr>
          <a:lstStyle/>
          <a:p>
            <a:pPr algn="ctr">
              <a:lnSpc>
                <a:spcPts val="2239"/>
              </a:lnSpc>
            </a:pPr>
            <a:r>
              <a:rPr lang="en-US" sz="1599">
                <a:solidFill>
                  <a:srgbClr val="FFFFFF"/>
                </a:solidFill>
                <a:latin typeface="Neue Machina"/>
                <a:ea typeface="Neue Machina"/>
                <a:cs typeface="Neue Machina"/>
                <a:sym typeface="Neue Machina"/>
              </a:rPr>
              <a:t>Significantly useful features in the dataset - Navigation, ascencion and declination and filters of the</a:t>
            </a:r>
          </a:p>
          <a:p>
            <a:pPr algn="ctr">
              <a:lnSpc>
                <a:spcPts val="2239"/>
              </a:lnSpc>
            </a:pPr>
            <a:r>
              <a:rPr lang="en-US" sz="1599">
                <a:solidFill>
                  <a:srgbClr val="FFFFFF"/>
                </a:solidFill>
                <a:latin typeface="Neue Machina"/>
                <a:ea typeface="Neue Machina"/>
                <a:cs typeface="Neue Machina"/>
                <a:sym typeface="Neue Machina"/>
              </a:rPr>
              <a:t>photometric system - u,g,r,i,z and redshift </a:t>
            </a:r>
          </a:p>
        </p:txBody>
      </p:sp>
      <p:sp>
        <p:nvSpPr>
          <p:cNvPr id="15" name="Freeform 15" descr="Top Ranked Data Science Institute, Classroom Plus Online Training | Boston  Institute of Analytics"/>
          <p:cNvSpPr/>
          <p:nvPr/>
        </p:nvSpPr>
        <p:spPr>
          <a:xfrm>
            <a:off x="15027649" y="9284762"/>
            <a:ext cx="3029009" cy="823375"/>
          </a:xfrm>
          <a:custGeom>
            <a:avLst/>
            <a:gdLst/>
            <a:ahLst/>
            <a:cxnLst/>
            <a:rect l="l" t="t" r="r" b="b"/>
            <a:pathLst>
              <a:path w="3029009" h="823375">
                <a:moveTo>
                  <a:pt x="0" y="0"/>
                </a:moveTo>
                <a:lnTo>
                  <a:pt x="3029009" y="0"/>
                </a:lnTo>
                <a:lnTo>
                  <a:pt x="3029009" y="823376"/>
                </a:lnTo>
                <a:lnTo>
                  <a:pt x="0" y="823376"/>
                </a:lnTo>
                <a:lnTo>
                  <a:pt x="0" y="0"/>
                </a:lnTo>
                <a:close/>
              </a:path>
            </a:pathLst>
          </a:custGeom>
          <a:blipFill>
            <a:blip r:embed="rId5"/>
            <a:stretch>
              <a:fillRect l="-4316" r="-3591"/>
            </a:stretch>
          </a:blipFill>
        </p:spPr>
      </p:sp>
      <p:grpSp>
        <p:nvGrpSpPr>
          <p:cNvPr id="16" name="Group 16"/>
          <p:cNvGrpSpPr/>
          <p:nvPr/>
        </p:nvGrpSpPr>
        <p:grpSpPr>
          <a:xfrm>
            <a:off x="0" y="9696450"/>
            <a:ext cx="11211776" cy="547687"/>
            <a:chOff x="0" y="0"/>
            <a:chExt cx="14949034" cy="730250"/>
          </a:xfrm>
        </p:grpSpPr>
        <p:sp>
          <p:nvSpPr>
            <p:cNvPr id="17" name="Freeform 17"/>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18" name="TextBox 18"/>
            <p:cNvSpPr txBox="1"/>
            <p:nvPr/>
          </p:nvSpPr>
          <p:spPr>
            <a:xfrm>
              <a:off x="0" y="0"/>
              <a:ext cx="14949034" cy="730250"/>
            </a:xfrm>
            <a:prstGeom prst="rect">
              <a:avLst/>
            </a:prstGeom>
          </p:spPr>
          <p:txBody>
            <a:bodyPr lIns="50800" tIns="50800" rIns="50800" bIns="50800" rtlCol="0" anchor="ctr"/>
            <a:lstStyle/>
            <a:p>
              <a:pPr algn="l">
                <a:lnSpc>
                  <a:spcPts val="1980"/>
                </a:lnSpc>
              </a:pPr>
              <a:r>
                <a:rPr lang="en-US" sz="1650" b="1" spc="15">
                  <a:solidFill>
                    <a:srgbClr val="AFABAB"/>
                  </a:solidFill>
                  <a:latin typeface="TT Rounds Condensed Bold"/>
                  <a:ea typeface="TT Rounds Condensed Bold"/>
                  <a:cs typeface="TT Rounds Condensed Bold"/>
                  <a:sym typeface="TT Rounds Condensed Bold"/>
                </a:rPr>
                <a:t>CONFIDENTIAL</a:t>
              </a:r>
              <a:r>
                <a:rPr lang="en-US" sz="1650" spc="15">
                  <a:solidFill>
                    <a:srgbClr val="AFABAB"/>
                  </a:solidFill>
                  <a:latin typeface="TT Rounds Condensed"/>
                  <a:ea typeface="TT Rounds Condensed"/>
                  <a:cs typeface="TT Rounds Condensed"/>
                  <a:sym typeface="TT Rounds Condensed"/>
                </a:rPr>
                <a:t>: The information in this document belongs to Boston Institute of Analytics LLC. Any unauthorized sharing of this material is prohibited and subject to legal action under breach of IP and confidentiality clauses.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868</Words>
  <Application>Microsoft Office PowerPoint</Application>
  <PresentationFormat>Custom</PresentationFormat>
  <Paragraphs>78</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Neue Machina Ultra-Bold</vt:lpstr>
      <vt:lpstr>Canva Sans Bold</vt:lpstr>
      <vt:lpstr>Canva Sans</vt:lpstr>
      <vt:lpstr>Inter</vt:lpstr>
      <vt:lpstr>Neue Machina</vt:lpstr>
      <vt:lpstr>Calibri</vt:lpstr>
      <vt:lpstr>Arial</vt:lpstr>
      <vt:lpstr>TT Rounds Condensed</vt:lpstr>
      <vt:lpstr>TT Rounds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PPT Template.pptx</dc:title>
  <dc:creator>Khyathi Kotian</dc:creator>
  <cp:lastModifiedBy>Khyathi Kotian</cp:lastModifiedBy>
  <cp:revision>3</cp:revision>
  <dcterms:created xsi:type="dcterms:W3CDTF">2006-08-16T00:00:00Z</dcterms:created>
  <dcterms:modified xsi:type="dcterms:W3CDTF">2025-01-04T18:08:57Z</dcterms:modified>
  <dc:identifier>DAGaaFqXvIs</dc:identifier>
</cp:coreProperties>
</file>